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 id="214748366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Lst>
  <p:sldSz cy="5143500" cx="9144000"/>
  <p:notesSz cx="6858000" cy="9144000"/>
  <p:embeddedFontLst>
    <p:embeddedFont>
      <p:font typeface="Anton"/>
      <p:regular r:id="rId135"/>
    </p:embeddedFont>
    <p:embeddedFont>
      <p:font typeface="Roboto"/>
      <p:regular r:id="rId136"/>
      <p:bold r:id="rId137"/>
      <p:italic r:id="rId138"/>
      <p:boldItalic r:id="rId139"/>
    </p:embeddedFont>
    <p:embeddedFont>
      <p:font typeface="Lato"/>
      <p:regular r:id="rId140"/>
      <p:bold r:id="rId141"/>
      <p:italic r:id="rId142"/>
      <p:boldItalic r:id="rId143"/>
    </p:embeddedFont>
    <p:embeddedFont>
      <p:font typeface="Lato Light"/>
      <p:regular r:id="rId144"/>
      <p:bold r:id="rId145"/>
      <p:italic r:id="rId146"/>
      <p:boldItalic r:id="rId147"/>
    </p:embeddedFont>
    <p:embeddedFont>
      <p:font typeface="Didact Gothic"/>
      <p:regular r:id="rId148"/>
    </p:embeddedFont>
    <p:embeddedFont>
      <p:font typeface="Helvetica Neue"/>
      <p:regular r:id="rId149"/>
      <p:bold r:id="rId150"/>
      <p:italic r:id="rId151"/>
      <p:boldItalic r:id="rId152"/>
    </p:embeddedFont>
    <p:embeddedFont>
      <p:font typeface="Helvetica Neue Light"/>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C831D2-043E-4942-A4CA-BC7033ED81A3}">
  <a:tblStyle styleId="{F2C831D2-043E-4942-A4CA-BC7033ED81A3}"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5B181A0-A022-4E75-937B-963538F258A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HelveticaNeue-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regular.fntdata"/><Relationship Id="rId4" Type="http://schemas.openxmlformats.org/officeDocument/2006/relationships/tableStyles" Target="tableStyles.xml"/><Relationship Id="rId148" Type="http://schemas.openxmlformats.org/officeDocument/2006/relationships/font" Target="fonts/DidactGothic-regular.fntdata"/><Relationship Id="rId9" Type="http://schemas.openxmlformats.org/officeDocument/2006/relationships/slide" Target="slides/slide1.xml"/><Relationship Id="rId143" Type="http://schemas.openxmlformats.org/officeDocument/2006/relationships/font" Target="fonts/Lato-boldItalic.fntdata"/><Relationship Id="rId142" Type="http://schemas.openxmlformats.org/officeDocument/2006/relationships/font" Target="fonts/Lato-italic.fntdata"/><Relationship Id="rId141" Type="http://schemas.openxmlformats.org/officeDocument/2006/relationships/font" Target="fonts/Lato-bold.fntdata"/><Relationship Id="rId140" Type="http://schemas.openxmlformats.org/officeDocument/2006/relationships/font" Target="fonts/Lato-regular.fntdata"/><Relationship Id="rId5" Type="http://schemas.openxmlformats.org/officeDocument/2006/relationships/slideMaster" Target="slideMasters/slideMaster1.xml"/><Relationship Id="rId147" Type="http://schemas.openxmlformats.org/officeDocument/2006/relationships/font" Target="fonts/LatoLight-boldItalic.fntdata"/><Relationship Id="rId6" Type="http://schemas.openxmlformats.org/officeDocument/2006/relationships/slideMaster" Target="slideMasters/slideMaster2.xml"/><Relationship Id="rId146" Type="http://schemas.openxmlformats.org/officeDocument/2006/relationships/font" Target="fonts/LatoLight-italic.fntdata"/><Relationship Id="rId7" Type="http://schemas.openxmlformats.org/officeDocument/2006/relationships/slideMaster" Target="slideMasters/slideMaster3.xml"/><Relationship Id="rId145" Type="http://schemas.openxmlformats.org/officeDocument/2006/relationships/font" Target="fonts/LatoLight-bold.fntdata"/><Relationship Id="rId8" Type="http://schemas.openxmlformats.org/officeDocument/2006/relationships/notesMaster" Target="notesMasters/notesMaster1.xml"/><Relationship Id="rId144" Type="http://schemas.openxmlformats.org/officeDocument/2006/relationships/font" Target="fonts/LatoLight-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Roboto-boldItalic.fntdata"/><Relationship Id="rId138" Type="http://schemas.openxmlformats.org/officeDocument/2006/relationships/font" Target="fonts/Roboto-italic.fntdata"/><Relationship Id="rId137" Type="http://schemas.openxmlformats.org/officeDocument/2006/relationships/font" Target="fonts/Roboto-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Roboto-regular.fntdata"/><Relationship Id="rId135" Type="http://schemas.openxmlformats.org/officeDocument/2006/relationships/font" Target="fonts/Anton-regular.fntdata"/><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154" Type="http://schemas.openxmlformats.org/officeDocument/2006/relationships/font" Target="fonts/HelveticaNeueLight-bold.fntdata"/><Relationship Id="rId58" Type="http://schemas.openxmlformats.org/officeDocument/2006/relationships/slide" Target="slides/slide50.xml"/><Relationship Id="rId153" Type="http://schemas.openxmlformats.org/officeDocument/2006/relationships/font" Target="fonts/HelveticaNeueLight-regular.fntdata"/><Relationship Id="rId152" Type="http://schemas.openxmlformats.org/officeDocument/2006/relationships/font" Target="fonts/HelveticaNeue-boldItalic.fntdata"/><Relationship Id="rId151" Type="http://schemas.openxmlformats.org/officeDocument/2006/relationships/font" Target="fonts/HelveticaNeue-italic.fntdata"/><Relationship Id="rId156" Type="http://schemas.openxmlformats.org/officeDocument/2006/relationships/font" Target="fonts/HelveticaNeueLight-boldItalic.fntdata"/><Relationship Id="rId155" Type="http://schemas.openxmlformats.org/officeDocument/2006/relationships/font" Target="fonts/HelveticaNeue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juego para compartir y poder practicar los selectores: </a:t>
            </a:r>
            <a:r>
              <a:rPr lang="es" u="sng">
                <a:solidFill>
                  <a:schemeClr val="hlink"/>
                </a:solidFill>
                <a:hlinkClick r:id="rId2"/>
              </a:rPr>
              <a:t>http://flukeout.github.io/</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linkear css + propiedades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de9707a1b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de9707a1b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de9707a1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de9707a1b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e845a42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e845a42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Hacer el ejemplo en clase y se descarga el video de los archivos adjuntos.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Momento de consolidación de aprendizajes: creando un formulario + listas + enlaces + tabla + iframe + img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e845a42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e845a42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e845a424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e845a424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sz="1200">
                <a:solidFill>
                  <a:schemeClr val="dk1"/>
                </a:solidFill>
                <a:latin typeface="Didact Gothic"/>
                <a:ea typeface="Didact Gothic"/>
                <a:cs typeface="Didact Gothic"/>
                <a:sym typeface="Didact Gothic"/>
              </a:rPr>
              <a:t>CSS: lenguaje web para aplicar formato visual (color, tamaño, separación y ubicación) al HTML.</a:t>
            </a:r>
            <a:r>
              <a:rPr lang="es" sz="1200">
                <a:solidFill>
                  <a:schemeClr val="dk1"/>
                </a:solidFill>
                <a:latin typeface="Didact Gothic"/>
                <a:ea typeface="Didact Gothic"/>
                <a:cs typeface="Didact Gothic"/>
                <a:sym typeface="Didact Gothic"/>
              </a:rPr>
              <a:t> CSS puede hacer un texto más grande, negrita o itálica, pero no reemplaza los strong, em y h1. Su objetivo es separar la semántica y estructura (el HTML) del formato con que se pretende mostrar. Sí, </a:t>
            </a:r>
            <a:r>
              <a:rPr b="1" lang="es" sz="1200">
                <a:solidFill>
                  <a:schemeClr val="dk1"/>
                </a:solidFill>
                <a:latin typeface="Didact Gothic"/>
                <a:ea typeface="Didact Gothic"/>
                <a:cs typeface="Didact Gothic"/>
                <a:sym typeface="Didact Gothic"/>
              </a:rPr>
              <a:t>con CSS podés cambiar por completo el aspecto de cualquier etiqueta HTML</a:t>
            </a:r>
            <a:r>
              <a:rPr lang="es"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s"/>
              <a:t>HTML solo || HTML con CSS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1- </a:t>
            </a:r>
            <a:r>
              <a:rPr b="1" lang="es" sz="1200">
                <a:solidFill>
                  <a:schemeClr val="dk1"/>
                </a:solidFill>
                <a:latin typeface="Didact Gothic"/>
                <a:ea typeface="Didact Gothic"/>
                <a:cs typeface="Didact Gothic"/>
                <a:sym typeface="Didact Gothic"/>
              </a:rPr>
              <a:t>Cada declaración CSS está formada por un juego de pares</a:t>
            </a:r>
            <a:r>
              <a:rPr lang="es" sz="1200">
                <a:solidFill>
                  <a:schemeClr val="dk1"/>
                </a:solidFill>
                <a:latin typeface="Didact Gothic"/>
                <a:ea typeface="Didact Gothic"/>
                <a:cs typeface="Didact Gothic"/>
                <a:sym typeface="Didact Gothic"/>
              </a:rPr>
              <a:t> </a:t>
            </a:r>
            <a:r>
              <a:rPr b="1" lang="es" sz="1200">
                <a:solidFill>
                  <a:schemeClr val="dk1"/>
                </a:solidFill>
                <a:latin typeface="Didact Gothic"/>
                <a:ea typeface="Didact Gothic"/>
                <a:cs typeface="Didact Gothic"/>
                <a:sym typeface="Didact Gothic"/>
              </a:rPr>
              <a:t>propiedad:valor;</a:t>
            </a:r>
            <a:r>
              <a:rPr lang="es" sz="1200">
                <a:solidFill>
                  <a:schemeClr val="dk1"/>
                </a:solidFill>
                <a:latin typeface="Didact Gothic"/>
                <a:ea typeface="Didact Gothic"/>
                <a:cs typeface="Didact Gothic"/>
                <a:sym typeface="Didact Gothic"/>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2- Tampoco se ve afectado por el espacio en blanco.</a:t>
            </a:r>
            <a:r>
              <a:rPr b="1" lang="es" sz="1200">
                <a:solidFill>
                  <a:schemeClr val="dk1"/>
                </a:solidFill>
                <a:latin typeface="Didact Gothic"/>
                <a:ea typeface="Didact Gothic"/>
                <a:cs typeface="Didact Gothic"/>
                <a:sym typeface="Didact Gothic"/>
              </a:rPr>
              <a:t> Las propiedades se pueden escribir de corrido o una debajo de la otra</a:t>
            </a:r>
            <a:r>
              <a:rPr lang="es" sz="1200">
                <a:solidFill>
                  <a:schemeClr val="dk1"/>
                </a:solidFill>
                <a:latin typeface="Didact Gothic"/>
                <a:ea typeface="Didact Gothic"/>
                <a:cs typeface="Didact Gothic"/>
                <a:sym typeface="Didact Gothic"/>
              </a:rPr>
              <a:t>. Los comentarios se hacen como en Javascript. Lo que esté comentado, será ignorado por CSS.</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1100"/>
              </a:spcAft>
              <a:buSzPts val="1100"/>
              <a:buNone/>
            </a:pPr>
            <a:r>
              <a:rPr lang="es" sz="1200">
                <a:solidFill>
                  <a:schemeClr val="dk1"/>
                </a:solidFill>
                <a:latin typeface="Didact Gothic"/>
                <a:ea typeface="Didact Gothic"/>
                <a:cs typeface="Didact Gothic"/>
                <a:sym typeface="Didact Gothic"/>
              </a:rPr>
              <a:t>3- Siempre que la propiedad represente un número, </a:t>
            </a:r>
            <a:r>
              <a:rPr b="1" lang="es" sz="1200">
                <a:solidFill>
                  <a:schemeClr val="dk1"/>
                </a:solidFill>
                <a:latin typeface="Didact Gothic"/>
                <a:ea typeface="Didact Gothic"/>
                <a:cs typeface="Didact Gothic"/>
                <a:sym typeface="Didact Gothic"/>
              </a:rPr>
              <a:t>el valor debe indicar en qué unidad se expresa</a:t>
            </a:r>
            <a:r>
              <a:rPr lang="es" sz="1200">
                <a:solidFill>
                  <a:schemeClr val="dk1"/>
                </a:solidFill>
                <a:latin typeface="Didact Gothic"/>
                <a:ea typeface="Didact Gothic"/>
                <a:cs typeface="Didact Gothic"/>
                <a:sym typeface="Didact Gothic"/>
              </a:rPr>
              <a:t>. Entre el número y la unidad no pueden existir espacios.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e845a424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e845a424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4.png"/><Relationship Id="rId4" Type="http://schemas.openxmlformats.org/officeDocument/2006/relationships/image" Target="../media/image50.png"/><Relationship Id="rId5"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png"/><Relationship Id="rId4" Type="http://schemas.openxmlformats.org/officeDocument/2006/relationships/hyperlink" Target="https://developer.mozilla.org/es/docs/Web/CSS/Referencia_CS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png"/><Relationship Id="rId4" Type="http://schemas.openxmlformats.org/officeDocument/2006/relationships/image" Target="../media/image50.png"/><Relationship Id="rId5"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hyperlink" Target="https://stuffandnonsense.co.uk/archives/images/css-specificity-wars.png" TargetMode="External"/><Relationship Id="rId5" Type="http://schemas.openxmlformats.org/officeDocument/2006/relationships/image" Target="../media/image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png"/><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png"/><Relationship Id="rId4" Type="http://schemas.openxmlformats.org/officeDocument/2006/relationships/hyperlink" Target="https://www.google.com/search?q=color+picker&amp;oq=color+picker&amp;aqs=chrome..69i57.1396j0j7&amp;sourceid=chrome&amp;ie=UTF-8" TargetMode="External"/><Relationship Id="rId5" Type="http://schemas.openxmlformats.org/officeDocument/2006/relationships/hyperlink" Target="https://www.w3schools.com/colors/colors_picker.asp" TargetMode="External"/><Relationship Id="rId6"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4.png"/><Relationship Id="rId4" Type="http://schemas.openxmlformats.org/officeDocument/2006/relationships/hyperlink" Target="https://www.w3schools.com/colors/colors_names.as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6.png"/><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6.png"/><Relationship Id="rId4"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6.png"/><Relationship Id="rId4" Type="http://schemas.openxmlformats.org/officeDocument/2006/relationships/image" Target="../media/image3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hyperlink" Target="https://drive.google.com/file/d/1G2vAexW1lcRHc0f1UgyCd9qhM8vwX8l6/view?usp=sharing" TargetMode="External"/><Relationship Id="rId4" Type="http://schemas.openxmlformats.org/officeDocument/2006/relationships/image" Target="../media/image6.png"/><Relationship Id="rId5" Type="http://schemas.openxmlformats.org/officeDocument/2006/relationships/image" Target="../media/image4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55.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hyperlink" Target="https://www.toptal.com/designers/subtlepatterns/" TargetMode="External"/><Relationship Id="rId4" Type="http://schemas.openxmlformats.org/officeDocument/2006/relationships/hyperlink" Target="https://archive.org/" TargetMode="External"/><Relationship Id="rId5" Type="http://schemas.openxmlformats.org/officeDocument/2006/relationships/hyperlink" Target="http://www.csszengarden.com/" TargetMode="External"/><Relationship Id="rId6" Type="http://schemas.openxmlformats.org/officeDocument/2006/relationships/image" Target="../media/image6.png"/><Relationship Id="rId7" Type="http://schemas.openxmlformats.org/officeDocument/2006/relationships/image" Target="../media/image54.png"/><Relationship Id="rId8" Type="http://schemas.openxmlformats.org/officeDocument/2006/relationships/image" Target="../media/image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hyperlink" Target="http://en.wikipedia.org/wiki/Mime_type" TargetMode="External"/><Relationship Id="rId5" Type="http://schemas.openxmlformats.org/officeDocument/2006/relationships/hyperlink" Target="http://en.wikipedia.org/wiki/Mime_typ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www.coderhouse.com/" TargetMode="Externa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docs.google.com/document/d/1hNrgwvu29lHctB5E8FXvkCKyinNun1bUekA3zMHKyNY/edit?usp=sharing" TargetMode="External"/><Relationship Id="rId4" Type="http://schemas.openxmlformats.org/officeDocument/2006/relationships/image" Target="../media/image6.png"/><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open.spotify.com/show/6Z4gbxrzelqVU3syDH3JzI" TargetMode="External"/><Relationship Id="rId4" Type="http://schemas.openxmlformats.org/officeDocument/2006/relationships/image" Target="../media/image6.pn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www.sublimetext.com/3" TargetMode="External"/><Relationship Id="rId4" Type="http://schemas.openxmlformats.org/officeDocument/2006/relationships/hyperlink" Target="https://visualstudio.microsoft.com/es/downloads/?rr=https%3A%2F%2Fwww.google.com%2F" TargetMode="External"/><Relationship Id="rId5" Type="http://schemas.openxmlformats.org/officeDocument/2006/relationships/hyperlink" Target="https://docs.google.com/document/d/1IK-HJqeE2v9I5m4voJvLSsADJz21mO0yHaHLTqjOfY0/edit?usp=sharing" TargetMode="External"/><Relationship Id="rId6" Type="http://schemas.openxmlformats.org/officeDocument/2006/relationships/image" Target="../media/image6.png"/><Relationship Id="rId7"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 Id="rId4" Type="http://schemas.openxmlformats.org/officeDocument/2006/relationships/image" Target="../media/image44.png"/><Relationship Id="rId5"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4.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6.png"/><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6.png"/><Relationship Id="rId4"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 name="Shape 73"/>
        <p:cNvGrpSpPr/>
        <p:nvPr/>
      </p:nvGrpSpPr>
      <p:grpSpPr>
        <a:xfrm>
          <a:off x="0" y="0"/>
          <a:ext cx="0" cy="0"/>
          <a:chOff x="0" y="0"/>
          <a:chExt cx="0" cy="0"/>
        </a:xfrm>
      </p:grpSpPr>
      <p:sp>
        <p:nvSpPr>
          <p:cNvPr id="74" name="Google Shape;74;p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75" name="Google Shape;75;p1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6" name="Google Shape;76;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sp>
        <p:nvSpPr>
          <p:cNvPr id="187" name="Google Shape;187;p28"/>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2</a:t>
            </a:r>
            <a:endParaRPr i="1" sz="2000">
              <a:latin typeface="Anton"/>
              <a:ea typeface="Anton"/>
              <a:cs typeface="Anton"/>
              <a:sym typeface="Anton"/>
            </a:endParaRPr>
          </a:p>
        </p:txBody>
      </p:sp>
      <p:pic>
        <p:nvPicPr>
          <p:cNvPr id="188" name="Google Shape;188;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9" name="Google Shape;189;p28"/>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90" name="Google Shape;190;p28"/>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91" name="Google Shape;191;p28"/>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Tablas</a:t>
            </a:r>
            <a:endParaRPr b="0" i="0" sz="1100" u="none" cap="none" strike="noStrike">
              <a:solidFill>
                <a:srgbClr val="FFFFFF"/>
              </a:solidFill>
              <a:latin typeface="Helvetica Neue"/>
              <a:ea typeface="Helvetica Neue"/>
              <a:cs typeface="Helvetica Neue"/>
              <a:sym typeface="Helvetica Neue"/>
            </a:endParaRPr>
          </a:p>
        </p:txBody>
      </p:sp>
      <p:cxnSp>
        <p:nvCxnSpPr>
          <p:cNvPr id="192" name="Google Shape;192;p28"/>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93" name="Google Shape;193;p28"/>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Enlaces</a:t>
            </a:r>
            <a:endParaRPr b="0" i="0" sz="1100" u="none" cap="none" strike="noStrike">
              <a:solidFill>
                <a:srgbClr val="FFFFFF"/>
              </a:solidFill>
              <a:latin typeface="Helvetica Neue"/>
              <a:ea typeface="Helvetica Neue"/>
              <a:cs typeface="Helvetica Neue"/>
              <a:sym typeface="Helvetica Neue"/>
            </a:endParaRPr>
          </a:p>
        </p:txBody>
      </p:sp>
      <p:sp>
        <p:nvSpPr>
          <p:cNvPr id="194" name="Google Shape;194;p28"/>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Listas</a:t>
            </a:r>
            <a:endParaRPr b="0" i="0" sz="1100" u="none" cap="none" strike="noStrike">
              <a:solidFill>
                <a:srgbClr val="FFFFFF"/>
              </a:solidFill>
              <a:latin typeface="Helvetica Neue"/>
              <a:ea typeface="Helvetica Neue"/>
              <a:cs typeface="Helvetica Neue"/>
              <a:sym typeface="Helvetica Neue"/>
            </a:endParaRPr>
          </a:p>
        </p:txBody>
      </p:sp>
      <p:cxnSp>
        <p:nvCxnSpPr>
          <p:cNvPr id="195" name="Google Shape;195;p28"/>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96" name="Google Shape;196;p28"/>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97" name="Google Shape;197;p28"/>
          <p:cNvCxnSpPr/>
          <p:nvPr/>
        </p:nvCxnSpPr>
        <p:spPr>
          <a:xfrm>
            <a:off x="4380300" y="1461663"/>
            <a:ext cx="958200" cy="0"/>
          </a:xfrm>
          <a:prstGeom prst="straightConnector1">
            <a:avLst/>
          </a:prstGeom>
          <a:noFill/>
          <a:ln cap="flat" cmpd="sng" w="9525">
            <a:solidFill>
              <a:srgbClr val="CCCCCC"/>
            </a:solidFill>
            <a:prstDash val="solid"/>
            <a:round/>
            <a:headEnd len="med" w="med" type="oval"/>
            <a:tailEnd len="med" w="med" type="oval"/>
          </a:ln>
        </p:spPr>
      </p:cxnSp>
      <p:sp>
        <p:nvSpPr>
          <p:cNvPr id="198" name="Google Shape;198;p28"/>
          <p:cNvSpPr/>
          <p:nvPr/>
        </p:nvSpPr>
        <p:spPr>
          <a:xfrm>
            <a:off x="5316108" y="13047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cxnSp>
        <p:nvCxnSpPr>
          <p:cNvPr id="199" name="Google Shape;199;p28"/>
          <p:cNvCxnSpPr/>
          <p:nvPr/>
        </p:nvCxnSpPr>
        <p:spPr>
          <a:xfrm>
            <a:off x="2071400" y="2579238"/>
            <a:ext cx="958200" cy="0"/>
          </a:xfrm>
          <a:prstGeom prst="straightConnector1">
            <a:avLst/>
          </a:prstGeom>
          <a:noFill/>
          <a:ln cap="flat" cmpd="sng" w="9525">
            <a:solidFill>
              <a:srgbClr val="CCCCCC"/>
            </a:solidFill>
            <a:prstDash val="solid"/>
            <a:round/>
            <a:headEnd len="med" w="med" type="oval"/>
            <a:tailEnd len="med" w="med" type="oval"/>
          </a:ln>
        </p:spPr>
      </p:cxnSp>
      <p:sp>
        <p:nvSpPr>
          <p:cNvPr id="200" name="Google Shape;200;p28"/>
          <p:cNvSpPr/>
          <p:nvPr/>
        </p:nvSpPr>
        <p:spPr>
          <a:xfrm>
            <a:off x="3007208" y="24223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201" name="Google Shape;201;p28"/>
          <p:cNvCxnSpPr/>
          <p:nvPr/>
        </p:nvCxnSpPr>
        <p:spPr>
          <a:xfrm>
            <a:off x="2071400" y="3560013"/>
            <a:ext cx="958200" cy="0"/>
          </a:xfrm>
          <a:prstGeom prst="straightConnector1">
            <a:avLst/>
          </a:prstGeom>
          <a:noFill/>
          <a:ln cap="flat" cmpd="sng" w="9525">
            <a:solidFill>
              <a:srgbClr val="CCCCCC"/>
            </a:solidFill>
            <a:prstDash val="solid"/>
            <a:round/>
            <a:headEnd len="med" w="med" type="oval"/>
            <a:tailEnd len="med" w="med" type="oval"/>
          </a:ln>
        </p:spPr>
      </p:cxnSp>
      <p:sp>
        <p:nvSpPr>
          <p:cNvPr id="202" name="Google Shape;202;p28"/>
          <p:cNvSpPr/>
          <p:nvPr/>
        </p:nvSpPr>
        <p:spPr>
          <a:xfrm>
            <a:off x="3007208" y="340313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Utilidad</a:t>
            </a:r>
            <a:endParaRPr b="0" i="0" sz="1100" u="none" cap="none" strike="noStrike">
              <a:solidFill>
                <a:srgbClr val="222222"/>
              </a:solidFill>
              <a:latin typeface="Helvetica Neue"/>
              <a:ea typeface="Helvetica Neue"/>
              <a:cs typeface="Helvetica Neue"/>
              <a:sym typeface="Helvetica Neue"/>
            </a:endParaRPr>
          </a:p>
        </p:txBody>
      </p:sp>
      <p:cxnSp>
        <p:nvCxnSpPr>
          <p:cNvPr id="203" name="Google Shape;203;p28"/>
          <p:cNvCxnSpPr/>
          <p:nvPr/>
        </p:nvCxnSpPr>
        <p:spPr>
          <a:xfrm>
            <a:off x="2157414" y="355259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4" name="Google Shape;204;p28"/>
          <p:cNvSpPr/>
          <p:nvPr/>
        </p:nvSpPr>
        <p:spPr>
          <a:xfrm>
            <a:off x="3007208" y="379450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6" name="Google Shape;956;p118"/>
          <p:cNvSpPr txBox="1"/>
          <p:nvPr/>
        </p:nvSpPr>
        <p:spPr>
          <a:xfrm>
            <a:off x="1453047" y="2112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HTML: ATRIBUTO ID=””</a:t>
            </a:r>
            <a:endParaRPr b="0" i="1" sz="4000" u="none" cap="none" strike="noStrike">
              <a:solidFill>
                <a:srgbClr val="000000"/>
              </a:solidFill>
              <a:latin typeface="Anton"/>
              <a:ea typeface="Anton"/>
              <a:cs typeface="Anton"/>
              <a:sym typeface="Anton"/>
            </a:endParaRPr>
          </a:p>
        </p:txBody>
      </p:sp>
      <p:sp>
        <p:nvSpPr>
          <p:cNvPr id="957" name="Google Shape;957;p118"/>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aplicar un ID en el HTML, debes usar el atributo “id”, y luego en el valor el nombre del ID (que has especificado en CSS). Por ejemplo:</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958" name="Google Shape;958;p118"/>
          <p:cNvGraphicFramePr/>
          <p:nvPr/>
        </p:nvGraphicFramePr>
        <p:xfrm>
          <a:off x="1396025" y="3403075"/>
          <a:ext cx="3000000" cy="3000000"/>
        </p:xfrm>
        <a:graphic>
          <a:graphicData uri="http://schemas.openxmlformats.org/drawingml/2006/table">
            <a:tbl>
              <a:tblPr>
                <a:noFill/>
                <a:tableStyleId>{F2C831D2-043E-4942-A4CA-BC7033ED81A3}</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section </a:t>
                      </a:r>
                      <a:r>
                        <a:rPr lang="es" sz="1800" u="none" cap="none" strike="noStrike">
                          <a:solidFill>
                            <a:srgbClr val="FF9900"/>
                          </a:solidFill>
                          <a:latin typeface="Consolas"/>
                          <a:ea typeface="Consolas"/>
                          <a:cs typeface="Consolas"/>
                          <a:sym typeface="Consolas"/>
                        </a:rPr>
                        <a:t>id</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"productos"</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E06666"/>
                          </a:solidFill>
                          <a:latin typeface="Consolas"/>
                          <a:ea typeface="Consolas"/>
                          <a:cs typeface="Consolas"/>
                          <a:sym typeface="Consolas"/>
                        </a:rPr>
                        <a:t>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section</a:t>
                      </a:r>
                      <a:r>
                        <a:rPr lang="es" sz="1800" u="none" cap="none" strike="noStrike">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62" name="Shape 962"/>
        <p:cNvGrpSpPr/>
        <p:nvPr/>
      </p:nvGrpSpPr>
      <p:grpSpPr>
        <a:xfrm>
          <a:off x="0" y="0"/>
          <a:ext cx="0" cy="0"/>
          <a:chOff x="0" y="0"/>
          <a:chExt cx="0" cy="0"/>
        </a:xfrm>
      </p:grpSpPr>
      <p:sp>
        <p:nvSpPr>
          <p:cNvPr id="963" name="Google Shape;963;p119"/>
          <p:cNvSpPr txBox="1"/>
          <p:nvPr/>
        </p:nvSpPr>
        <p:spPr>
          <a:xfrm>
            <a:off x="2789700" y="2077200"/>
            <a:ext cx="3564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COMPARACIÓN CLASS VS. ID   </a:t>
            </a:r>
            <a:endParaRPr b="0" i="1" sz="3600" u="none" cap="none" strike="noStrike">
              <a:solidFill>
                <a:srgbClr val="000000"/>
              </a:solidFill>
              <a:latin typeface="Anton"/>
              <a:ea typeface="Anton"/>
              <a:cs typeface="Anton"/>
              <a:sym typeface="Anton"/>
            </a:endParaRPr>
          </a:p>
        </p:txBody>
      </p:sp>
      <p:pic>
        <p:nvPicPr>
          <p:cNvPr id="964" name="Google Shape;964;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0" name="Google Shape;970;p120"/>
          <p:cNvSpPr txBox="1"/>
          <p:nvPr/>
        </p:nvSpPr>
        <p:spPr>
          <a:xfrm>
            <a:off x="1453047" y="198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COMPARACIÓN</a:t>
            </a:r>
            <a:endParaRPr b="0" i="1" sz="4000" u="none" cap="none" strike="noStrike">
              <a:solidFill>
                <a:srgbClr val="000000"/>
              </a:solidFill>
              <a:latin typeface="Anton"/>
              <a:ea typeface="Anton"/>
              <a:cs typeface="Anton"/>
              <a:sym typeface="Anton"/>
            </a:endParaRPr>
          </a:p>
        </p:txBody>
      </p:sp>
      <p:graphicFrame>
        <p:nvGraphicFramePr>
          <p:cNvPr id="971" name="Google Shape;971;p120"/>
          <p:cNvGraphicFramePr/>
          <p:nvPr/>
        </p:nvGraphicFramePr>
        <p:xfrm>
          <a:off x="320863" y="1417075"/>
          <a:ext cx="3000000" cy="3000000"/>
        </p:xfrm>
        <a:graphic>
          <a:graphicData uri="http://schemas.openxmlformats.org/drawingml/2006/table">
            <a:tbl>
              <a:tblPr>
                <a:noFill/>
                <a:tableStyleId>{25B181A0-A022-4E75-937B-963538F258AC}</a:tableStyleId>
              </a:tblPr>
              <a:tblGrid>
                <a:gridCol w="1555900"/>
                <a:gridCol w="2099075"/>
                <a:gridCol w="2271300"/>
                <a:gridCol w="2576000"/>
              </a:tblGrid>
              <a:tr h="7996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reutilizar su nombre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usar varias veces en un atributo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¿Cuándo lo uso?</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Nombrar secciones, divisiones de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Especificar diseño aparte del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id="productos"</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&lt;section</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id</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"productos"</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class="</a:t>
                      </a:r>
                      <a:r>
                        <a:rPr b="1" lang="es">
                          <a:solidFill>
                            <a:srgbClr val="434343"/>
                          </a:solidFill>
                          <a:latin typeface="Helvetica Neue"/>
                          <a:ea typeface="Helvetica Neue"/>
                          <a:cs typeface="Helvetica Neue"/>
                          <a:sym typeface="Helvetica Neue"/>
                        </a:rPr>
                        <a:t>destacado</a:t>
                      </a:r>
                      <a:r>
                        <a:rPr b="1" lang="es" sz="1400" u="none" cap="none" strike="noStrike">
                          <a:solidFill>
                            <a:srgbClr val="434343"/>
                          </a:solidFill>
                          <a:latin typeface="Helvetica Neue"/>
                          <a:ea typeface="Helvetica Neue"/>
                          <a:cs typeface="Helvetica Neue"/>
                          <a:sym typeface="Helvetica Neue"/>
                        </a:rPr>
                        <a:t>"</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class="destacado"</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&lt;p</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class</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"destacado"</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7" name="Google Shape;977;p121"/>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graphicFrame>
        <p:nvGraphicFramePr>
          <p:cNvPr id="978" name="Google Shape;978;p121"/>
          <p:cNvGraphicFramePr/>
          <p:nvPr/>
        </p:nvGraphicFramePr>
        <p:xfrm>
          <a:off x="1687000" y="1739650"/>
          <a:ext cx="3000000" cy="3000000"/>
        </p:xfrm>
        <a:graphic>
          <a:graphicData uri="http://schemas.openxmlformats.org/drawingml/2006/table">
            <a:tbl>
              <a:tblPr>
                <a:noFill/>
                <a:tableStyleId>{F2C831D2-043E-4942-A4CA-BC7033ED81A3}</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979" name="Google Shape;979;p121"/>
          <p:cNvSpPr txBox="1"/>
          <p:nvPr/>
        </p:nvSpPr>
        <p:spPr>
          <a:xfrm>
            <a:off x="17205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sp>
        <p:nvSpPr>
          <p:cNvPr id="980" name="Google Shape;980;p121"/>
          <p:cNvSpPr txBox="1"/>
          <p:nvPr/>
        </p:nvSpPr>
        <p:spPr>
          <a:xfrm>
            <a:off x="45828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pic>
        <p:nvPicPr>
          <p:cNvPr id="981" name="Google Shape;981;p121"/>
          <p:cNvPicPr preferRelativeResize="0"/>
          <p:nvPr/>
        </p:nvPicPr>
        <p:blipFill rotWithShape="1">
          <a:blip r:embed="rId4">
            <a:alphaModFix/>
          </a:blip>
          <a:srcRect b="0" l="0" r="0" t="0"/>
          <a:stretch/>
        </p:blipFill>
        <p:spPr>
          <a:xfrm>
            <a:off x="639575" y="1991948"/>
            <a:ext cx="752750" cy="932750"/>
          </a:xfrm>
          <a:prstGeom prst="rect">
            <a:avLst/>
          </a:prstGeom>
          <a:noFill/>
          <a:ln>
            <a:noFill/>
          </a:ln>
        </p:spPr>
      </p:pic>
      <p:pic>
        <p:nvPicPr>
          <p:cNvPr id="982" name="Google Shape;982;p121"/>
          <p:cNvPicPr preferRelativeResize="0"/>
          <p:nvPr/>
        </p:nvPicPr>
        <p:blipFill rotWithShape="1">
          <a:blip r:embed="rId5">
            <a:alphaModFix/>
          </a:blip>
          <a:srcRect b="0" l="0" r="0" t="0"/>
          <a:stretch/>
        </p:blipFill>
        <p:spPr>
          <a:xfrm>
            <a:off x="7601700" y="2029175"/>
            <a:ext cx="976475" cy="932750"/>
          </a:xfrm>
          <a:prstGeom prst="rect">
            <a:avLst/>
          </a:prstGeom>
          <a:noFill/>
          <a:ln>
            <a:noFill/>
          </a:ln>
        </p:spPr>
      </p:pic>
      <p:graphicFrame>
        <p:nvGraphicFramePr>
          <p:cNvPr id="983" name="Google Shape;983;p121"/>
          <p:cNvGraphicFramePr/>
          <p:nvPr/>
        </p:nvGraphicFramePr>
        <p:xfrm>
          <a:off x="4644350" y="1758275"/>
          <a:ext cx="3000000" cy="3000000"/>
        </p:xfrm>
        <a:graphic>
          <a:graphicData uri="http://schemas.openxmlformats.org/drawingml/2006/table">
            <a:tbl>
              <a:tblPr>
                <a:noFill/>
                <a:tableStyleId>{F2C831D2-043E-4942-A4CA-BC7033ED81A3}</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984" name="Google Shape;984;p121"/>
          <p:cNvSpPr txBox="1"/>
          <p:nvPr/>
        </p:nvSpPr>
        <p:spPr>
          <a:xfrm>
            <a:off x="1075300" y="35495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Tanto </a:t>
            </a:r>
            <a:r>
              <a:rPr b="1" i="0" lang="es" sz="1800" u="none" cap="none" strike="noStrike">
                <a:solidFill>
                  <a:schemeClr val="dk1"/>
                </a:solidFill>
                <a:latin typeface="Helvetica Neue"/>
                <a:ea typeface="Helvetica Neue"/>
                <a:cs typeface="Helvetica Neue"/>
                <a:sym typeface="Helvetica Neue"/>
              </a:rPr>
              <a:t>ID </a:t>
            </a:r>
            <a:r>
              <a:rPr b="0" i="0" lang="es" sz="1800" u="none" cap="none" strike="noStrike">
                <a:solidFill>
                  <a:schemeClr val="dk1"/>
                </a:solidFill>
                <a:latin typeface="Helvetica Neue Light"/>
                <a:ea typeface="Helvetica Neue Light"/>
                <a:cs typeface="Helvetica Neue Light"/>
                <a:sym typeface="Helvetica Neue Light"/>
              </a:rPr>
              <a:t>como </a:t>
            </a:r>
            <a:r>
              <a:rPr b="1" i="0" lang="es" sz="1800" u="none" cap="none" strike="noStrike">
                <a:solidFill>
                  <a:schemeClr val="dk1"/>
                </a:solidFill>
                <a:latin typeface="Helvetica Neue"/>
                <a:ea typeface="Helvetica Neue"/>
                <a:cs typeface="Helvetica Neue"/>
                <a:sym typeface="Helvetica Neue"/>
              </a:rPr>
              <a:t>Class </a:t>
            </a:r>
            <a:r>
              <a:rPr b="0" i="0" lang="es" sz="1800" u="none" cap="none" strike="noStrike">
                <a:solidFill>
                  <a:schemeClr val="dk1"/>
                </a:solidFill>
                <a:latin typeface="Helvetica Neue Light"/>
                <a:ea typeface="Helvetica Neue Light"/>
                <a:cs typeface="Helvetica Neue Light"/>
                <a:sym typeface="Helvetica Neue Light"/>
              </a:rPr>
              <a:t>pueden ser utilizadas dentro del html en diferentes etiquetas. Sin embargo, los nombres otorgados a las clases se pueden repetir, mientras que los utilizados en los IDs no.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8" name="Shape 988"/>
        <p:cNvGrpSpPr/>
        <p:nvPr/>
      </p:nvGrpSpPr>
      <p:grpSpPr>
        <a:xfrm>
          <a:off x="0" y="0"/>
          <a:ext cx="0" cy="0"/>
          <a:chOff x="0" y="0"/>
          <a:chExt cx="0" cy="0"/>
        </a:xfrm>
      </p:grpSpPr>
      <p:sp>
        <p:nvSpPr>
          <p:cNvPr id="989" name="Google Shape;989;p12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HERENCIA Y CASCADA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5" name="Google Shape;995;p123"/>
          <p:cNvSpPr txBox="1"/>
          <p:nvPr/>
        </p:nvSpPr>
        <p:spPr>
          <a:xfrm>
            <a:off x="1453047" y="6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HERENCIA</a:t>
            </a:r>
            <a:endParaRPr b="0" i="1" sz="4000" u="none" cap="none" strike="noStrike">
              <a:solidFill>
                <a:srgbClr val="000000"/>
              </a:solidFill>
              <a:latin typeface="Anton"/>
              <a:ea typeface="Anton"/>
              <a:cs typeface="Anton"/>
              <a:sym typeface="Anton"/>
            </a:endParaRPr>
          </a:p>
        </p:txBody>
      </p:sp>
      <p:sp>
        <p:nvSpPr>
          <p:cNvPr id="996" name="Google Shape;996;p123"/>
          <p:cNvSpPr txBox="1"/>
          <p:nvPr/>
        </p:nvSpPr>
        <p:spPr>
          <a:xfrm>
            <a:off x="1205550" y="15441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general, estas propiedades son intuibles. Por ejemplo, podrás heredar de un elemento padre el tamaño de letra y color de la misma, </a:t>
            </a:r>
            <a:r>
              <a:rPr b="0" i="1" lang="es" sz="2000" u="none" cap="none" strike="noStrike">
                <a:solidFill>
                  <a:schemeClr val="dk1"/>
                </a:solidFill>
                <a:latin typeface="Helvetica Neue Light"/>
                <a:ea typeface="Helvetica Neue Light"/>
                <a:cs typeface="Helvetica Neue Light"/>
                <a:sym typeface="Helvetica Neue Light"/>
              </a:rPr>
              <a:t>a menos que el elemento hijo tenga otros estilos aplicados</a:t>
            </a:r>
            <a:r>
              <a:rPr b="0" i="0" lang="es" sz="2000" u="none" cap="none" strike="noStrike">
                <a:solidFill>
                  <a:schemeClr val="dk1"/>
                </a:solidFill>
                <a:latin typeface="Helvetica Neue Light"/>
                <a:ea typeface="Helvetica Neue Light"/>
                <a:cs typeface="Helvetica Neue Light"/>
                <a:sym typeface="Helvetica Neue Light"/>
              </a:rPr>
              <a:t>. Puedes ver más al respecto </a:t>
            </a:r>
            <a:r>
              <a:rPr b="0" i="0" lang="es" sz="2000" u="sng" cap="none" strike="noStrike">
                <a:solidFill>
                  <a:schemeClr val="hlink"/>
                </a:solidFill>
                <a:latin typeface="Helvetica Neue Light"/>
                <a:ea typeface="Helvetica Neue Light"/>
                <a:cs typeface="Helvetica Neue Light"/>
                <a:sym typeface="Helvetica Neue Light"/>
                <a:hlinkClick r:id="rId4"/>
              </a:rPr>
              <a:t>aquí</a:t>
            </a:r>
            <a:r>
              <a:rPr b="0" i="0" lang="es" sz="20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97" name="Google Shape;997;p123"/>
          <p:cNvSpPr txBox="1"/>
          <p:nvPr/>
        </p:nvSpPr>
        <p:spPr>
          <a:xfrm>
            <a:off x="1274600" y="3313450"/>
            <a:ext cx="2425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div</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998" name="Google Shape;998;p123"/>
          <p:cNvSpPr txBox="1"/>
          <p:nvPr/>
        </p:nvSpPr>
        <p:spPr>
          <a:xfrm>
            <a:off x="3863400" y="3186625"/>
            <a:ext cx="4212900" cy="1473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800000"/>
                </a:solidFill>
                <a:highlight>
                  <a:srgbClr val="FFFFFF"/>
                </a:highlight>
                <a:latin typeface="Consolas"/>
                <a:ea typeface="Consolas"/>
                <a:cs typeface="Consolas"/>
                <a:sym typeface="Consolas"/>
              </a:rPr>
              <a:t>&lt;p&gt;</a:t>
            </a:r>
            <a:r>
              <a:rPr b="0" i="0" lang="es" sz="1600" u="none" cap="none" strike="noStrike">
                <a:solidFill>
                  <a:schemeClr val="dk1"/>
                </a:solidFill>
                <a:highlight>
                  <a:srgbClr val="FFFFFF"/>
                </a:highlight>
                <a:latin typeface="Consolas"/>
                <a:ea typeface="Consolas"/>
                <a:cs typeface="Consolas"/>
                <a:sym typeface="Consolas"/>
              </a:rPr>
              <a:t>Este párrafo quedará en rojo, por herencia</a:t>
            </a:r>
            <a:r>
              <a:rPr b="0" i="0" lang="es" sz="1600" u="none" cap="none" strike="noStrike">
                <a:solidFill>
                  <a:srgbClr val="800000"/>
                </a:solidFill>
                <a:highlight>
                  <a:srgbClr val="FFFFFF"/>
                </a:highlight>
                <a:latin typeface="Consolas"/>
                <a:ea typeface="Consolas"/>
                <a:cs typeface="Consolas"/>
                <a:sym typeface="Consolas"/>
              </a:rPr>
              <a:t>&lt;/p&gt;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04" name="Google Shape;1004;p124"/>
          <p:cNvSpPr txBox="1"/>
          <p:nvPr/>
        </p:nvSpPr>
        <p:spPr>
          <a:xfrm>
            <a:off x="1453047" y="673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CASCADA</a:t>
            </a:r>
            <a:endParaRPr b="0" i="1" sz="4000" u="none" cap="none" strike="noStrike">
              <a:solidFill>
                <a:srgbClr val="000000"/>
              </a:solidFill>
              <a:latin typeface="Anton"/>
              <a:ea typeface="Anton"/>
              <a:cs typeface="Anton"/>
              <a:sym typeface="Anton"/>
            </a:endParaRPr>
          </a:p>
        </p:txBody>
      </p:sp>
      <p:sp>
        <p:nvSpPr>
          <p:cNvPr id="1005" name="Google Shape;1005;p124"/>
          <p:cNvSpPr txBox="1"/>
          <p:nvPr/>
        </p:nvSpPr>
        <p:spPr>
          <a:xfrm>
            <a:off x="1205550" y="1544125"/>
            <a:ext cx="6960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El navegador lee de arriba hacia abajo (forma de cascada) ¿qué color crees que se aplicará al párrafo (p) al ver el siguiente código?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06" name="Google Shape;1006;p124"/>
          <p:cNvSpPr txBox="1"/>
          <p:nvPr/>
        </p:nvSpPr>
        <p:spPr>
          <a:xfrm>
            <a:off x="3404250" y="2691025"/>
            <a:ext cx="2349000" cy="2218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green</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2" name="Google Shape;1012;p125"/>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EJEMPLO DE BUENA PRÁCTICA</a:t>
            </a:r>
            <a:endParaRPr b="0" i="1" sz="4000" u="none" cap="none" strike="noStrike">
              <a:solidFill>
                <a:srgbClr val="000000"/>
              </a:solidFill>
              <a:latin typeface="Anton"/>
              <a:ea typeface="Anton"/>
              <a:cs typeface="Anton"/>
              <a:sym typeface="Anton"/>
            </a:endParaRPr>
          </a:p>
        </p:txBody>
      </p:sp>
      <p:graphicFrame>
        <p:nvGraphicFramePr>
          <p:cNvPr id="1013" name="Google Shape;1013;p125"/>
          <p:cNvGraphicFramePr/>
          <p:nvPr/>
        </p:nvGraphicFramePr>
        <p:xfrm>
          <a:off x="1499750" y="1587250"/>
          <a:ext cx="3000000" cy="3000000"/>
        </p:xfrm>
        <a:graphic>
          <a:graphicData uri="http://schemas.openxmlformats.org/drawingml/2006/table">
            <a:tbl>
              <a:tblPr>
                <a:noFill/>
                <a:tableStyleId>{F2C831D2-043E-4942-A4CA-BC7033ED81A3}</a:tableStyleId>
              </a:tblPr>
              <a:tblGrid>
                <a:gridCol w="3192850"/>
              </a:tblGrid>
              <a:tr h="119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2462050">
                <a:tc vMerge="1"/>
              </a:tr>
            </a:tbl>
          </a:graphicData>
        </a:graphic>
      </p:graphicFrame>
      <p:graphicFrame>
        <p:nvGraphicFramePr>
          <p:cNvPr id="1014" name="Google Shape;1014;p125"/>
          <p:cNvGraphicFramePr/>
          <p:nvPr/>
        </p:nvGraphicFramePr>
        <p:xfrm>
          <a:off x="1509975" y="4321650"/>
          <a:ext cx="3000000" cy="3000000"/>
        </p:xfrm>
        <a:graphic>
          <a:graphicData uri="http://schemas.openxmlformats.org/drawingml/2006/table">
            <a:tbl>
              <a:tblPr>
                <a:noFill/>
                <a:tableStyleId>{F2C831D2-043E-4942-A4CA-BC7033ED81A3}</a:tableStyleId>
              </a:tblPr>
              <a:tblGrid>
                <a:gridCol w="3192850"/>
              </a:tblGrid>
              <a:tr h="127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.rojo </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.azul </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541025">
                <a:tc vMerge="1"/>
              </a:tr>
            </a:tbl>
          </a:graphicData>
        </a:graphic>
      </p:graphicFrame>
      <p:sp>
        <p:nvSpPr>
          <p:cNvPr id="1015" name="Google Shape;1015;p125"/>
          <p:cNvSpPr txBox="1"/>
          <p:nvPr/>
        </p:nvSpPr>
        <p:spPr>
          <a:xfrm>
            <a:off x="1720550" y="12752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1016" name="Google Shape;1016;p125"/>
          <p:cNvSpPr txBox="1"/>
          <p:nvPr/>
        </p:nvSpPr>
        <p:spPr>
          <a:xfrm>
            <a:off x="1687000" y="401972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1017" name="Google Shape;1017;p125"/>
          <p:cNvGraphicFramePr/>
          <p:nvPr/>
        </p:nvGraphicFramePr>
        <p:xfrm>
          <a:off x="4811450" y="1587250"/>
          <a:ext cx="3000000" cy="3000000"/>
        </p:xfrm>
        <a:graphic>
          <a:graphicData uri="http://schemas.openxmlformats.org/drawingml/2006/table">
            <a:tbl>
              <a:tblPr>
                <a:noFill/>
                <a:tableStyleId>{F2C831D2-043E-4942-A4CA-BC7033ED81A3}</a:tableStyleId>
              </a:tblPr>
              <a:tblGrid>
                <a:gridCol w="2454550"/>
              </a:tblGrid>
              <a:tr h="139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2418150">
                <a:tc vMerge="1"/>
              </a:tr>
            </a:tbl>
          </a:graphicData>
        </a:graphic>
      </p:graphicFrame>
      <p:sp>
        <p:nvSpPr>
          <p:cNvPr id="1018" name="Google Shape;1018;p125"/>
          <p:cNvSpPr txBox="1"/>
          <p:nvPr/>
        </p:nvSpPr>
        <p:spPr>
          <a:xfrm>
            <a:off x="4659050" y="125622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  </a:t>
            </a: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1019" name="Google Shape;1019;p125"/>
          <p:cNvSpPr txBox="1"/>
          <p:nvPr/>
        </p:nvSpPr>
        <p:spPr>
          <a:xfrm>
            <a:off x="4692600" y="39910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 </a:t>
            </a: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1020" name="Google Shape;1020;p125"/>
          <p:cNvGraphicFramePr/>
          <p:nvPr/>
        </p:nvGraphicFramePr>
        <p:xfrm>
          <a:off x="4839400" y="4321650"/>
          <a:ext cx="3000000" cy="3000000"/>
        </p:xfrm>
        <a:graphic>
          <a:graphicData uri="http://schemas.openxmlformats.org/drawingml/2006/table">
            <a:tbl>
              <a:tblPr>
                <a:noFill/>
                <a:tableStyleId>{F2C831D2-043E-4942-A4CA-BC7033ED81A3}</a:tableStyleId>
              </a:tblPr>
              <a:tblGrid>
                <a:gridCol w="2426600"/>
              </a:tblGrid>
              <a:tr h="127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ul li </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ol li </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pic>
        <p:nvPicPr>
          <p:cNvPr id="1021" name="Google Shape;1021;p125"/>
          <p:cNvPicPr preferRelativeResize="0"/>
          <p:nvPr/>
        </p:nvPicPr>
        <p:blipFill rotWithShape="1">
          <a:blip r:embed="rId4">
            <a:alphaModFix/>
          </a:blip>
          <a:srcRect b="0" l="0" r="0" t="0"/>
          <a:stretch/>
        </p:blipFill>
        <p:spPr>
          <a:xfrm>
            <a:off x="282000" y="2068146"/>
            <a:ext cx="1186525" cy="1470258"/>
          </a:xfrm>
          <a:prstGeom prst="rect">
            <a:avLst/>
          </a:prstGeom>
          <a:noFill/>
          <a:ln>
            <a:noFill/>
          </a:ln>
        </p:spPr>
      </p:pic>
      <p:pic>
        <p:nvPicPr>
          <p:cNvPr id="1022" name="Google Shape;1022;p125"/>
          <p:cNvPicPr preferRelativeResize="0"/>
          <p:nvPr/>
        </p:nvPicPr>
        <p:blipFill rotWithShape="1">
          <a:blip r:embed="rId5">
            <a:alphaModFix/>
          </a:blip>
          <a:srcRect b="0" l="0" r="0" t="0"/>
          <a:stretch/>
        </p:blipFill>
        <p:spPr>
          <a:xfrm>
            <a:off x="7323875" y="1958777"/>
            <a:ext cx="1430575" cy="1366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8" name="Google Shape;1028;p126"/>
          <p:cNvSpPr txBox="1"/>
          <p:nvPr/>
        </p:nvSpPr>
        <p:spPr>
          <a:xfrm>
            <a:off x="1061650" y="1419325"/>
            <a:ext cx="7234200" cy="324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Cuando reglas distintas apuntan al mismo objeto: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son </a:t>
            </a:r>
            <a:r>
              <a:rPr b="1" i="0" lang="es" sz="1600" u="none" cap="none" strike="noStrike">
                <a:solidFill>
                  <a:schemeClr val="dk1"/>
                </a:solidFill>
                <a:latin typeface="Helvetica Neue"/>
                <a:ea typeface="Helvetica Neue"/>
                <a:cs typeface="Helvetica Neue"/>
                <a:sym typeface="Helvetica Neue"/>
              </a:rPr>
              <a:t>propiedades distintas</a:t>
            </a:r>
            <a:r>
              <a:rPr b="0" i="0" lang="es" sz="1600" u="none" cap="none" strike="noStrike">
                <a:solidFill>
                  <a:schemeClr val="dk1"/>
                </a:solidFill>
                <a:latin typeface="Helvetica Neue Light"/>
                <a:ea typeface="Helvetica Neue Light"/>
                <a:cs typeface="Helvetica Neue Light"/>
                <a:sym typeface="Helvetica Neue Light"/>
              </a:rPr>
              <a:t>, se suman (se combinan).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tienen </a:t>
            </a:r>
            <a:r>
              <a:rPr b="1" i="0" lang="es" sz="1600" u="none" cap="none" strike="noStrike">
                <a:solidFill>
                  <a:schemeClr val="dk1"/>
                </a:solidFill>
                <a:latin typeface="Helvetica Neue"/>
                <a:ea typeface="Helvetica Neue"/>
                <a:cs typeface="Helvetica Neue"/>
                <a:sym typeface="Helvetica Neue"/>
              </a:rPr>
              <a:t>alguna propiedad repetida</a:t>
            </a:r>
            <a:r>
              <a:rPr b="0" i="0" lang="es" sz="1600" u="none" cap="none" strike="noStrike">
                <a:solidFill>
                  <a:schemeClr val="dk1"/>
                </a:solidFill>
                <a:latin typeface="Helvetica Neue Light"/>
                <a:ea typeface="Helvetica Neue Light"/>
                <a:cs typeface="Helvetica Neue Light"/>
                <a:sym typeface="Helvetica Neue Light"/>
              </a:rPr>
              <a:t>, sólo una queda. </a:t>
            </a:r>
            <a:br>
              <a:rPr b="0" i="0" lang="es" sz="1600" u="none" cap="none" strike="noStrike">
                <a:solidFill>
                  <a:schemeClr val="dk1"/>
                </a:solidFill>
                <a:latin typeface="Helvetica Neue Light"/>
                <a:ea typeface="Helvetica Neue Light"/>
                <a:cs typeface="Helvetica Neue Light"/>
                <a:sym typeface="Helvetica Neue Light"/>
              </a:rPr>
            </a:b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Esto es lo que se denomina </a:t>
            </a:r>
            <a:r>
              <a:rPr b="0" i="1" lang="es" sz="1600" u="none" cap="none" strike="noStrike">
                <a:solidFill>
                  <a:schemeClr val="dk1"/>
                </a:solidFill>
                <a:latin typeface="Helvetica Neue Light"/>
                <a:ea typeface="Helvetica Neue Light"/>
                <a:cs typeface="Helvetica Neue Light"/>
                <a:sym typeface="Helvetica Neue Light"/>
              </a:rPr>
              <a:t>precedencia</a:t>
            </a:r>
            <a:r>
              <a:rPr b="0" i="0" lang="es" sz="1600" u="none" cap="none" strike="noStrike">
                <a:solidFill>
                  <a:schemeClr val="dk1"/>
                </a:solidFill>
                <a:latin typeface="Helvetica Neue Light"/>
                <a:ea typeface="Helvetica Neue Light"/>
                <a:cs typeface="Helvetica Neue Light"/>
                <a:sym typeface="Helvetica Neue Light"/>
              </a:rPr>
              <a:t>.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 pisa cualquier otra regla.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Class </a:t>
            </a:r>
            <a:r>
              <a:rPr b="0" i="0" lang="es" sz="1600" u="none" cap="none" strike="noStrike">
                <a:solidFill>
                  <a:schemeClr val="dk1"/>
                </a:solidFill>
                <a:latin typeface="Helvetica Neue Light"/>
                <a:ea typeface="Helvetica Neue Light"/>
                <a:cs typeface="Helvetica Neue Light"/>
                <a:sym typeface="Helvetica Neue Light"/>
              </a:rPr>
              <a:t>sobreescribe las reglas de etiqueta, </a:t>
            </a:r>
            <a:br>
              <a:rPr b="0" i="0" lang="es" sz="1600" u="none" cap="none" strike="noStrike">
                <a:solidFill>
                  <a:schemeClr val="dk1"/>
                </a:solidFill>
                <a:latin typeface="Helvetica Neue Light"/>
                <a:ea typeface="Helvetica Neue Light"/>
                <a:cs typeface="Helvetica Neue Light"/>
                <a:sym typeface="Helvetica Neue Light"/>
              </a:rPr>
            </a:br>
            <a:r>
              <a:rPr b="0" i="0" lang="es" sz="1600" u="none" cap="none" strike="noStrike">
                <a:solidFill>
                  <a:schemeClr val="dk1"/>
                </a:solidFill>
                <a:latin typeface="Helvetica Neue Light"/>
                <a:ea typeface="Helvetica Neue Light"/>
                <a:cs typeface="Helvetica Neue Light"/>
                <a:sym typeface="Helvetica Neue Light"/>
              </a:rPr>
              <a:t>pero no las de </a:t>
            </a: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Etiquetas </a:t>
            </a:r>
            <a:r>
              <a:rPr b="0" i="0" lang="es" sz="1600" u="none" cap="none" strike="noStrike">
                <a:solidFill>
                  <a:schemeClr val="dk1"/>
                </a:solidFill>
                <a:latin typeface="Helvetica Neue Light"/>
                <a:ea typeface="Helvetica Neue Light"/>
                <a:cs typeface="Helvetica Neue Light"/>
                <a:sym typeface="Helvetica Neue Light"/>
              </a:rPr>
              <a:t>tienen la menor precedencia.</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1029" name="Google Shape;1029;p126"/>
          <p:cNvSpPr txBox="1"/>
          <p:nvPr/>
        </p:nvSpPr>
        <p:spPr>
          <a:xfrm>
            <a:off x="1123050" y="23882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PRECEDENCIA DE DECLARACIONES</a:t>
            </a:r>
            <a:endParaRPr b="0" i="1" sz="4000" u="none" cap="none" strike="noStrike">
              <a:solidFill>
                <a:srgbClr val="000000"/>
              </a:solidFill>
              <a:latin typeface="Anton"/>
              <a:ea typeface="Anton"/>
              <a:cs typeface="Anton"/>
              <a:sym typeface="Anton"/>
            </a:endParaRPr>
          </a:p>
        </p:txBody>
      </p:sp>
      <p:sp>
        <p:nvSpPr>
          <p:cNvPr id="1030" name="Google Shape;1030;p126"/>
          <p:cNvSpPr txBox="1"/>
          <p:nvPr/>
        </p:nvSpPr>
        <p:spPr>
          <a:xfrm>
            <a:off x="5518150" y="3294650"/>
            <a:ext cx="3353400" cy="568200"/>
          </a:xfrm>
          <a:prstGeom prst="rect">
            <a:avLst/>
          </a:prstGeom>
          <a:noFill/>
          <a:ln cap="flat" cmpd="sng" w="19050">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ID &gt; Class &gt; Etiquetas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36" name="Google Shape;1036;p127"/>
          <p:cNvSpPr txBox="1"/>
          <p:nvPr/>
        </p:nvSpPr>
        <p:spPr>
          <a:xfrm>
            <a:off x="1123050" y="19887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ESTILOS INLINE</a:t>
            </a:r>
            <a:endParaRPr b="0" i="1" sz="4000" u="none" cap="none" strike="noStrike">
              <a:solidFill>
                <a:srgbClr val="000000"/>
              </a:solidFill>
              <a:latin typeface="Anton"/>
              <a:ea typeface="Anton"/>
              <a:cs typeface="Anton"/>
              <a:sym typeface="Anton"/>
            </a:endParaRPr>
          </a:p>
        </p:txBody>
      </p:sp>
      <p:sp>
        <p:nvSpPr>
          <p:cNvPr id="1037" name="Google Shape;1037;p127"/>
          <p:cNvSpPr txBox="1"/>
          <p:nvPr/>
        </p:nvSpPr>
        <p:spPr>
          <a:xfrm>
            <a:off x="1198300" y="152927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Si utilizas estilos inline, sobrescribirán cualquier estilo de las páginas externas de CSS. Se podría decir que los estilos inline son los que tienen una mayor especificidad, por lo tanto, no es recomendable utilizarlos en tu página.</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1038" name="Google Shape;1038;p127"/>
          <p:cNvGraphicFramePr/>
          <p:nvPr/>
        </p:nvGraphicFramePr>
        <p:xfrm>
          <a:off x="1632950" y="3482325"/>
          <a:ext cx="3000000" cy="3000000"/>
        </p:xfrm>
        <a:graphic>
          <a:graphicData uri="http://schemas.openxmlformats.org/drawingml/2006/table">
            <a:tbl>
              <a:tblPr>
                <a:noFill/>
                <a:tableStyleId>{F2C831D2-043E-4942-A4CA-BC7033ED81A3}</a:tableStyleId>
              </a:tblPr>
              <a:tblGrid>
                <a:gridCol w="6009500"/>
              </a:tblGrid>
              <a:tr h="135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v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LISTAS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44" name="Google Shape;1044;p128"/>
          <p:cNvSpPr txBox="1"/>
          <p:nvPr/>
        </p:nvSpPr>
        <p:spPr>
          <a:xfrm>
            <a:off x="1123050" y="19190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ESPECIFICIDAD</a:t>
            </a:r>
            <a:endParaRPr b="0" i="1" sz="4000" u="none" cap="none" strike="noStrike">
              <a:solidFill>
                <a:srgbClr val="000000"/>
              </a:solidFill>
              <a:latin typeface="Anton"/>
              <a:ea typeface="Anton"/>
              <a:cs typeface="Anton"/>
              <a:sym typeface="Anton"/>
            </a:endParaRPr>
          </a:p>
        </p:txBody>
      </p:sp>
      <p:pic>
        <p:nvPicPr>
          <p:cNvPr id="1045" name="Google Shape;1045;p128">
            <a:hlinkClick r:id="rId4"/>
          </p:cNvPr>
          <p:cNvPicPr preferRelativeResize="0"/>
          <p:nvPr/>
        </p:nvPicPr>
        <p:blipFill rotWithShape="1">
          <a:blip r:embed="rId5">
            <a:alphaModFix/>
          </a:blip>
          <a:srcRect b="35806" l="0" r="0" t="0"/>
          <a:stretch/>
        </p:blipFill>
        <p:spPr>
          <a:xfrm>
            <a:off x="1832525" y="2082850"/>
            <a:ext cx="5844875" cy="1866326"/>
          </a:xfrm>
          <a:prstGeom prst="rect">
            <a:avLst/>
          </a:prstGeom>
          <a:noFill/>
          <a:ln>
            <a:noFill/>
          </a:ln>
        </p:spPr>
      </p:pic>
      <p:sp>
        <p:nvSpPr>
          <p:cNvPr id="1046" name="Google Shape;1046;p128"/>
          <p:cNvSpPr txBox="1"/>
          <p:nvPr/>
        </p:nvSpPr>
        <p:spPr>
          <a:xfrm>
            <a:off x="1198300" y="13671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este gráfico se resume cuán importante es cada selector:</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47" name="Google Shape;1047;p128"/>
          <p:cNvSpPr txBox="1"/>
          <p:nvPr/>
        </p:nvSpPr>
        <p:spPr>
          <a:xfrm>
            <a:off x="180585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Etiqueta.</a:t>
            </a:r>
            <a:endParaRPr b="1" i="0" sz="1400" u="none" cap="none" strike="noStrike">
              <a:solidFill>
                <a:schemeClr val="dk1"/>
              </a:solidFill>
              <a:latin typeface="Helvetica Neue"/>
              <a:ea typeface="Helvetica Neue"/>
              <a:cs typeface="Helvetica Neue"/>
              <a:sym typeface="Helvetica Neue"/>
            </a:endParaRPr>
          </a:p>
        </p:txBody>
      </p:sp>
      <p:sp>
        <p:nvSpPr>
          <p:cNvPr id="1048" name="Google Shape;1048;p128"/>
          <p:cNvSpPr txBox="1"/>
          <p:nvPr/>
        </p:nvSpPr>
        <p:spPr>
          <a:xfrm>
            <a:off x="336347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Class.</a:t>
            </a:r>
            <a:endParaRPr b="1" i="0" sz="1400" u="none" cap="none" strike="noStrike">
              <a:solidFill>
                <a:schemeClr val="dk1"/>
              </a:solidFill>
              <a:latin typeface="Helvetica Neue"/>
              <a:ea typeface="Helvetica Neue"/>
              <a:cs typeface="Helvetica Neue"/>
              <a:sym typeface="Helvetica Neue"/>
            </a:endParaRPr>
          </a:p>
        </p:txBody>
      </p:sp>
      <p:sp>
        <p:nvSpPr>
          <p:cNvPr id="1049" name="Google Shape;1049;p128"/>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al </a:t>
            </a:r>
            <a:r>
              <a:rPr b="1" i="0" lang="es" sz="1400" u="none" cap="none" strike="noStrike">
                <a:solidFill>
                  <a:schemeClr val="dk1"/>
                </a:solidFill>
                <a:latin typeface="Helvetica Neue"/>
                <a:ea typeface="Helvetica Neue"/>
                <a:cs typeface="Helvetica Neue"/>
                <a:sym typeface="Helvetica Neue"/>
              </a:rPr>
              <a:t>ID</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050" name="Google Shape;1050;p128"/>
          <p:cNvSpPr txBox="1"/>
          <p:nvPr/>
        </p:nvSpPr>
        <p:spPr>
          <a:xfrm>
            <a:off x="624312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a:t>
            </a:r>
            <a:br>
              <a:rPr b="0" i="0" lang="es" sz="1400" u="none" cap="none" strike="noStrike">
                <a:solidFill>
                  <a:schemeClr val="dk1"/>
                </a:solidFill>
                <a:latin typeface="Helvetica Neue Light"/>
                <a:ea typeface="Helvetica Neue Light"/>
                <a:cs typeface="Helvetica Neue Light"/>
                <a:sym typeface="Helvetica Neue Light"/>
              </a:rPr>
            </a:br>
            <a:r>
              <a:rPr b="1" i="0" lang="es" sz="1400" u="none" cap="none" strike="noStrike">
                <a:solidFill>
                  <a:schemeClr val="dk1"/>
                </a:solidFill>
                <a:latin typeface="Helvetica Neue"/>
                <a:ea typeface="Helvetica Neue"/>
                <a:cs typeface="Helvetica Neue"/>
                <a:sym typeface="Helvetica Neue"/>
              </a:rPr>
              <a:t>Inline</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6" name="Google Shape;1056;p129"/>
          <p:cNvSpPr txBox="1"/>
          <p:nvPr/>
        </p:nvSpPr>
        <p:spPr>
          <a:xfrm>
            <a:off x="1123050" y="22365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!IMPORTANT;</a:t>
            </a:r>
            <a:endParaRPr b="0" i="1" sz="4000" u="none" cap="none" strike="noStrike">
              <a:solidFill>
                <a:srgbClr val="000000"/>
              </a:solidFill>
              <a:latin typeface="Anton"/>
              <a:ea typeface="Anton"/>
              <a:cs typeface="Anton"/>
              <a:sym typeface="Anton"/>
            </a:endParaRPr>
          </a:p>
        </p:txBody>
      </p:sp>
      <p:sp>
        <p:nvSpPr>
          <p:cNvPr id="1057" name="Google Shape;1057;p129"/>
          <p:cNvSpPr txBox="1"/>
          <p:nvPr/>
        </p:nvSpPr>
        <p:spPr>
          <a:xfrm>
            <a:off x="808350" y="1547275"/>
            <a:ext cx="7527300" cy="3240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Si tienes 3 reglas CSS, es poco probable que </a:t>
            </a:r>
            <a:r>
              <a:rPr b="0" i="1" lang="es" sz="1700" u="none" cap="none" strike="noStrike">
                <a:solidFill>
                  <a:schemeClr val="dk1"/>
                </a:solidFill>
                <a:latin typeface="Helvetica Neue Light"/>
                <a:ea typeface="Helvetica Neue Light"/>
                <a:cs typeface="Helvetica Neue Light"/>
                <a:sym typeface="Helvetica Neue Light"/>
              </a:rPr>
              <a:t>“choquen”</a:t>
            </a:r>
            <a:r>
              <a:rPr b="0" i="0" lang="es" sz="1700" u="none" cap="none" strike="noStrike">
                <a:solidFill>
                  <a:schemeClr val="dk1"/>
                </a:solidFill>
                <a:latin typeface="Helvetica Neue Light"/>
                <a:ea typeface="Helvetica Neue Light"/>
                <a:cs typeface="Helvetica Neue Light"/>
                <a:sym typeface="Helvetica Neue Light"/>
              </a:rPr>
              <a:t>, pero en un CSS extenso es más común.  </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0" i="0" lang="es" sz="1700" u="none" cap="none" strike="noStrike">
                <a:solidFill>
                  <a:schemeClr val="dk1"/>
                </a:solidFill>
                <a:latin typeface="Helvetica Neue Light"/>
                <a:ea typeface="Helvetica Neue Light"/>
                <a:cs typeface="Helvetica Neue Light"/>
                <a:sym typeface="Helvetica Neue Light"/>
              </a:rPr>
              <a:t>La declaración</a:t>
            </a:r>
            <a:r>
              <a:rPr b="0" i="1" lang="es" sz="1700" u="none" cap="none" strike="noStrike">
                <a:solidFill>
                  <a:schemeClr val="dk1"/>
                </a:solidFill>
                <a:latin typeface="Helvetica Neue Light"/>
                <a:ea typeface="Helvetica Neue Light"/>
                <a:cs typeface="Helvetica Neue Light"/>
                <a:sym typeface="Helvetica Neue Light"/>
              </a:rPr>
              <a:t> </a:t>
            </a:r>
            <a:r>
              <a:rPr b="1" i="1" lang="es" sz="1700" u="none" cap="none" strike="noStrike">
                <a:solidFill>
                  <a:srgbClr val="000000"/>
                </a:solidFill>
                <a:latin typeface="Helvetica Neue"/>
                <a:ea typeface="Helvetica Neue"/>
                <a:cs typeface="Helvetica Neue"/>
                <a:sym typeface="Helvetica Neue"/>
              </a:rPr>
              <a:t>!important;</a:t>
            </a:r>
            <a:r>
              <a:rPr b="0" i="0" lang="es" sz="1700" u="none" cap="none" strike="noStrike">
                <a:solidFill>
                  <a:schemeClr val="dk1"/>
                </a:solidFill>
                <a:latin typeface="Helvetica Neue Light"/>
                <a:ea typeface="Helvetica Neue Light"/>
                <a:cs typeface="Helvetica Neue Light"/>
                <a:sym typeface="Helvetica Neue Light"/>
              </a:rPr>
              <a:t> corta la precedencia.  Se escribe después del valor de la propiedad CSS que se quiere convertir en la más importante.  Se utiliza un </a:t>
            </a:r>
            <a:r>
              <a:rPr b="1" i="1" lang="es" sz="1700" u="none" cap="none" strike="noStrike">
                <a:solidFill>
                  <a:srgbClr val="000000"/>
                </a:solidFill>
                <a:latin typeface="Helvetica Neue"/>
                <a:ea typeface="Helvetica Neue"/>
                <a:cs typeface="Helvetica Neue"/>
                <a:sym typeface="Helvetica Neue"/>
              </a:rPr>
              <a:t>!important;</a:t>
            </a:r>
            <a:r>
              <a:rPr b="0" i="0" lang="es" sz="1700" u="none" cap="none" strike="noStrike">
                <a:solidFill>
                  <a:srgbClr val="FF00FF"/>
                </a:solidFill>
                <a:latin typeface="Helvetica Neue Light"/>
                <a:ea typeface="Helvetica Neue Light"/>
                <a:cs typeface="Helvetica Neue Light"/>
                <a:sym typeface="Helvetica Neue Light"/>
              </a:rPr>
              <a:t> </a:t>
            </a:r>
            <a:r>
              <a:rPr b="0" i="0" lang="es" sz="1700" u="none" cap="none" strike="noStrike">
                <a:solidFill>
                  <a:schemeClr val="dk1"/>
                </a:solidFill>
                <a:latin typeface="Helvetica Neue Light"/>
                <a:ea typeface="Helvetica Neue Light"/>
                <a:cs typeface="Helvetica Neue Light"/>
                <a:sym typeface="Helvetica Neue Light"/>
              </a:rPr>
              <a:t>por cada valor a pisar.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br>
              <a:rPr b="0" i="0" lang="es" sz="1600" u="none" cap="none" strike="noStrike">
                <a:solidFill>
                  <a:schemeClr val="dk1"/>
                </a:solidFill>
                <a:highlight>
                  <a:srgbClr val="E0FF00"/>
                </a:highlight>
                <a:latin typeface="Helvetica Neue Light"/>
                <a:ea typeface="Helvetica Neue Light"/>
                <a:cs typeface="Helvetica Neue Light"/>
                <a:sym typeface="Helvetica Neue Light"/>
              </a:rPr>
            </a:br>
            <a:r>
              <a:rPr b="1" i="0" lang="es" sz="1600" u="none" cap="none" strike="noStrike">
                <a:solidFill>
                  <a:schemeClr val="dk1"/>
                </a:solidFill>
                <a:highlight>
                  <a:srgbClr val="E0FF00"/>
                </a:highlight>
                <a:latin typeface="Helvetica Neue"/>
                <a:ea typeface="Helvetica Neue"/>
                <a:cs typeface="Helvetica Neue"/>
                <a:sym typeface="Helvetica Neue"/>
              </a:rPr>
              <a:t>Si necesitás más de 5</a:t>
            </a:r>
            <a:r>
              <a:rPr b="1" i="0" lang="es" sz="1600" u="none" cap="none" strike="noStrike">
                <a:solidFill>
                  <a:srgbClr val="FF00FF"/>
                </a:solidFill>
                <a:highlight>
                  <a:srgbClr val="E0FF00"/>
                </a:highlight>
                <a:latin typeface="Helvetica Neue"/>
                <a:ea typeface="Helvetica Neue"/>
                <a:cs typeface="Helvetica Neue"/>
                <a:sym typeface="Helvetica Neue"/>
              </a:rPr>
              <a:t> </a:t>
            </a:r>
            <a:r>
              <a:rPr b="1" i="1" lang="es" sz="1600" u="none" cap="none" strike="noStrike">
                <a:solidFill>
                  <a:srgbClr val="000000"/>
                </a:solidFill>
                <a:highlight>
                  <a:srgbClr val="E0FF00"/>
                </a:highlight>
                <a:latin typeface="Helvetica Neue"/>
                <a:ea typeface="Helvetica Neue"/>
                <a:cs typeface="Helvetica Neue"/>
                <a:sym typeface="Helvetica Neue"/>
              </a:rPr>
              <a:t>!important;</a:t>
            </a:r>
            <a:r>
              <a:rPr b="1" i="0" lang="es" sz="1600" u="none" cap="none" strike="noStrike">
                <a:solidFill>
                  <a:srgbClr val="FF0000"/>
                </a:solidFill>
                <a:highlight>
                  <a:srgbClr val="E0FF00"/>
                </a:highlight>
                <a:latin typeface="Helvetica Neue"/>
                <a:ea typeface="Helvetica Neue"/>
                <a:cs typeface="Helvetica Neue"/>
                <a:sym typeface="Helvetica Neue"/>
              </a:rPr>
              <a:t> </a:t>
            </a:r>
            <a:r>
              <a:rPr b="1" i="0" lang="es" sz="1600" u="none" cap="none" strike="noStrike">
                <a:solidFill>
                  <a:schemeClr val="dk1"/>
                </a:solidFill>
                <a:highlight>
                  <a:srgbClr val="E0FF00"/>
                </a:highlight>
                <a:latin typeface="Helvetica Neue"/>
                <a:ea typeface="Helvetica Neue"/>
                <a:cs typeface="Helvetica Neue"/>
                <a:sym typeface="Helvetica Neue"/>
              </a:rPr>
              <a:t>en todo tu CSS, algo estás haciendo mal.</a:t>
            </a:r>
            <a:endParaRPr b="1" i="0" sz="16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Didact Gothic"/>
              <a:ea typeface="Didact Gothic"/>
              <a:cs typeface="Didact Gothic"/>
              <a:sym typeface="Didact Gothic"/>
            </a:endParaRPr>
          </a:p>
        </p:txBody>
      </p:sp>
      <p:pic>
        <p:nvPicPr>
          <p:cNvPr id="1058" name="Google Shape;1058;p129"/>
          <p:cNvPicPr preferRelativeResize="0"/>
          <p:nvPr/>
        </p:nvPicPr>
        <p:blipFill rotWithShape="1">
          <a:blip r:embed="rId4">
            <a:alphaModFix/>
          </a:blip>
          <a:srcRect b="0" l="0" r="0" t="0"/>
          <a:stretch/>
        </p:blipFill>
        <p:spPr>
          <a:xfrm>
            <a:off x="4248200" y="4294450"/>
            <a:ext cx="647600" cy="647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2" name="Shape 1062"/>
        <p:cNvGrpSpPr/>
        <p:nvPr/>
      </p:nvGrpSpPr>
      <p:grpSpPr>
        <a:xfrm>
          <a:off x="0" y="0"/>
          <a:ext cx="0" cy="0"/>
          <a:chOff x="0" y="0"/>
          <a:chExt cx="0" cy="0"/>
        </a:xfrm>
      </p:grpSpPr>
      <p:sp>
        <p:nvSpPr>
          <p:cNvPr id="1063" name="Google Shape;1063;p13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PRIMERAS PROPIEDADES BÁSICAS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69" name="Google Shape;1069;p131"/>
          <p:cNvSpPr txBox="1"/>
          <p:nvPr/>
        </p:nvSpPr>
        <p:spPr>
          <a:xfrm>
            <a:off x="1453047" y="329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70" name="Google Shape;1070;p131"/>
          <p:cNvSpPr txBox="1"/>
          <p:nvPr/>
        </p:nvSpPr>
        <p:spPr>
          <a:xfrm>
            <a:off x="1274800" y="2102100"/>
            <a:ext cx="6147900" cy="191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Mediante esta propiedad, podrás agregar color a los textos de tu sitio, pero… ¿cómo se eligen los colores?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76" name="Google Shape;1076;p132"/>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77" name="Google Shape;1077;p132"/>
          <p:cNvSpPr txBox="1"/>
          <p:nvPr/>
        </p:nvSpPr>
        <p:spPr>
          <a:xfrm>
            <a:off x="1498050" y="1436600"/>
            <a:ext cx="614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Google, puedes buscar “</a:t>
            </a:r>
            <a:r>
              <a:rPr b="0" i="0" lang="es" sz="2000" u="sng" cap="none" strike="noStrike">
                <a:solidFill>
                  <a:schemeClr val="hlink"/>
                </a:solidFill>
                <a:latin typeface="Helvetica Neue Light"/>
                <a:ea typeface="Helvetica Neue Light"/>
                <a:cs typeface="Helvetica Neue Light"/>
                <a:sym typeface="Helvetica Neue Light"/>
                <a:hlinkClick r:id="rId4"/>
              </a:rPr>
              <a:t>color picker</a:t>
            </a:r>
            <a:r>
              <a:rPr b="0" i="0" lang="es" sz="2000" u="none" cap="none" strike="noStrike">
                <a:solidFill>
                  <a:schemeClr val="dk1"/>
                </a:solidFill>
                <a:latin typeface="Helvetica Neue Light"/>
                <a:ea typeface="Helvetica Neue Light"/>
                <a:cs typeface="Helvetica Neue Light"/>
                <a:sym typeface="Helvetica Neue Light"/>
              </a:rPr>
              <a:t>” (</a:t>
            </a:r>
            <a:r>
              <a:rPr b="0" i="1" lang="es" sz="2000" u="none" cap="none" strike="noStrike">
                <a:solidFill>
                  <a:schemeClr val="dk1"/>
                </a:solidFill>
                <a:latin typeface="Helvetica Neue Light"/>
                <a:ea typeface="Helvetica Neue Light"/>
                <a:cs typeface="Helvetica Neue Light"/>
                <a:sym typeface="Helvetica Neue Light"/>
              </a:rPr>
              <a:t>alternativa </a:t>
            </a:r>
            <a:r>
              <a:rPr b="0" i="1" lang="es" sz="2000" u="sng" cap="none" strike="noStrike">
                <a:solidFill>
                  <a:schemeClr val="hlink"/>
                </a:solidFill>
                <a:latin typeface="Helvetica Neue Light"/>
                <a:ea typeface="Helvetica Neue Light"/>
                <a:cs typeface="Helvetica Neue Light"/>
                <a:sym typeface="Helvetica Neue Light"/>
                <a:hlinkClick r:id="rId5"/>
              </a:rPr>
              <a:t>w3schools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1078" name="Google Shape;1078;p132"/>
          <p:cNvPicPr preferRelativeResize="0"/>
          <p:nvPr/>
        </p:nvPicPr>
        <p:blipFill rotWithShape="1">
          <a:blip r:embed="rId6">
            <a:alphaModFix/>
          </a:blip>
          <a:srcRect b="0" l="0" r="0" t="0"/>
          <a:stretch/>
        </p:blipFill>
        <p:spPr>
          <a:xfrm>
            <a:off x="2409762" y="2507300"/>
            <a:ext cx="3877971" cy="23313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84" name="Google Shape;1084;p133"/>
          <p:cNvSpPr txBox="1"/>
          <p:nvPr/>
        </p:nvSpPr>
        <p:spPr>
          <a:xfrm>
            <a:off x="1453047" y="174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85" name="Google Shape;1085;p133"/>
          <p:cNvSpPr txBox="1"/>
          <p:nvPr/>
        </p:nvSpPr>
        <p:spPr>
          <a:xfrm>
            <a:off x="1274800" y="1436600"/>
            <a:ext cx="6384000" cy="107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Visual Studio Code, simplemente te “paras” sobre el color. Por ejemplo, escribe “red” y haz la prueba:</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1086" name="Google Shape;1086;p133"/>
          <p:cNvPicPr preferRelativeResize="0"/>
          <p:nvPr/>
        </p:nvPicPr>
        <p:blipFill rotWithShape="1">
          <a:blip r:embed="rId4">
            <a:alphaModFix/>
          </a:blip>
          <a:srcRect b="0" l="0" r="0" t="0"/>
          <a:stretch/>
        </p:blipFill>
        <p:spPr>
          <a:xfrm>
            <a:off x="2272975" y="2558175"/>
            <a:ext cx="4250386" cy="2331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92" name="Google Shape;1092;p134"/>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TIPOS DE VALORES PARA COLOR</a:t>
            </a:r>
            <a:endParaRPr b="0" i="1" sz="4000" u="none" cap="none" strike="noStrike">
              <a:solidFill>
                <a:srgbClr val="000000"/>
              </a:solidFill>
              <a:latin typeface="Anton"/>
              <a:ea typeface="Anton"/>
              <a:cs typeface="Anton"/>
              <a:sym typeface="Anton"/>
            </a:endParaRPr>
          </a:p>
        </p:txBody>
      </p:sp>
      <p:sp>
        <p:nvSpPr>
          <p:cNvPr id="1093" name="Google Shape;1093;p134"/>
          <p:cNvSpPr txBox="1"/>
          <p:nvPr/>
        </p:nvSpPr>
        <p:spPr>
          <a:xfrm>
            <a:off x="1274800" y="1436600"/>
            <a:ext cx="6384000" cy="1070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t/>
            </a:r>
            <a:endParaRPr b="0" i="1" sz="2000" u="none" cap="none" strike="noStrike">
              <a:solidFill>
                <a:schemeClr val="dk1"/>
              </a:solidFill>
              <a:latin typeface="Didact Gothic"/>
              <a:ea typeface="Didact Gothic"/>
              <a:cs typeface="Didact Gothic"/>
              <a:sym typeface="Didact Gothic"/>
            </a:endParaRPr>
          </a:p>
        </p:txBody>
      </p:sp>
      <p:sp>
        <p:nvSpPr>
          <p:cNvPr id="1094" name="Google Shape;1094;p134"/>
          <p:cNvSpPr txBox="1"/>
          <p:nvPr/>
        </p:nvSpPr>
        <p:spPr>
          <a:xfrm>
            <a:off x="1013700" y="1646500"/>
            <a:ext cx="7116600" cy="244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Existen distintos valores, pero nos centraremos en 3:</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1100"/>
              </a:spcBef>
              <a:spcAft>
                <a:spcPts val="0"/>
              </a:spcAft>
              <a:buClr>
                <a:srgbClr val="3CEFAB"/>
              </a:buClr>
              <a:buSzPts val="2000"/>
              <a:buFont typeface="Helvetica Neue Light"/>
              <a:buChar char="●"/>
            </a:pPr>
            <a:r>
              <a:rPr b="0" i="0" lang="es" sz="2000" u="sng" cap="none" strike="noStrike">
                <a:solidFill>
                  <a:schemeClr val="hlink"/>
                </a:solidFill>
                <a:latin typeface="Helvetica Neue Light"/>
                <a:ea typeface="Helvetica Neue Light"/>
                <a:cs typeface="Helvetica Neue Light"/>
                <a:sym typeface="Helvetica Neue Light"/>
                <a:hlinkClick r:id="rId4"/>
              </a:rPr>
              <a:t>Por nombre del color</a:t>
            </a:r>
            <a:r>
              <a:rPr b="0" i="0" lang="es" sz="2000" u="none" cap="none" strike="noStrike">
                <a:solidFill>
                  <a:schemeClr val="dk1"/>
                </a:solidFill>
                <a:latin typeface="Helvetica Neue Light"/>
                <a:ea typeface="Helvetica Neue Light"/>
                <a:cs typeface="Helvetica Neue Light"/>
                <a:sym typeface="Helvetica Neue Light"/>
              </a:rPr>
              <a:t> (ej: red).</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Helvetica Neue Light"/>
              <a:buChar char="●"/>
            </a:pPr>
            <a:r>
              <a:rPr b="0" i="0" lang="es" sz="2000" u="none" cap="none" strike="noStrike">
                <a:solidFill>
                  <a:schemeClr val="dk1"/>
                </a:solidFill>
                <a:latin typeface="Helvetica Neue Light"/>
                <a:ea typeface="Helvetica Neue Light"/>
                <a:cs typeface="Helvetica Neue Light"/>
                <a:sym typeface="Helvetica Neue Light"/>
              </a:rPr>
              <a:t>Hexadecimal (ej: #ffffff).</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RGB (por ejemplo: </a:t>
            </a:r>
            <a:r>
              <a:rPr b="0" i="0" lang="es" sz="2000" u="none" cap="none" strike="noStrike">
                <a:solidFill>
                  <a:srgbClr val="FF0000"/>
                </a:solidFill>
                <a:latin typeface="Helvetica Neue Light"/>
                <a:ea typeface="Helvetica Neue Light"/>
                <a:cs typeface="Helvetica Neue Light"/>
                <a:sym typeface="Helvetica Neue Light"/>
              </a:rPr>
              <a:t>50</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212</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227</a:t>
            </a:r>
            <a:r>
              <a:rPr b="0" i="0" lang="es" sz="2000" u="none" cap="none" strike="noStrike">
                <a:solidFill>
                  <a:schemeClr val="dk1"/>
                </a:solidFill>
                <a:latin typeface="Helvetica Neue Light"/>
                <a:ea typeface="Helvetica Neue Light"/>
                <a:cs typeface="Helvetica Neue Light"/>
                <a:sym typeface="Helvetica Neue Light"/>
              </a:rPr>
              <a:t>). Si agregas un valor más, puedes manejar su opacidad. (</a:t>
            </a:r>
            <a:r>
              <a:rPr b="0" i="0" lang="es" sz="2000" u="none" cap="none" strike="noStrike">
                <a:solidFill>
                  <a:srgbClr val="FF0000"/>
                </a:solidFill>
                <a:latin typeface="Helvetica Neue Light"/>
                <a:ea typeface="Helvetica Neue Light"/>
                <a:cs typeface="Helvetica Neue Light"/>
                <a:sym typeface="Helvetica Neue Light"/>
              </a:rPr>
              <a:t>red</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green</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blue</a:t>
            </a:r>
            <a:r>
              <a:rPr b="0" i="0" lang="es" sz="2000" u="none" cap="none" strike="noStrike">
                <a:solidFill>
                  <a:schemeClr val="dk1"/>
                </a:solidFill>
                <a:latin typeface="Helvetica Neue Light"/>
                <a:ea typeface="Helvetica Neue Light"/>
                <a:cs typeface="Helvetica Neue Light"/>
                <a:sym typeface="Helvetica Neue Light"/>
              </a:rPr>
              <a:t>) cada color permite hasta 256 valores.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98" name="Shape 1098"/>
        <p:cNvGrpSpPr/>
        <p:nvPr/>
      </p:nvGrpSpPr>
      <p:grpSpPr>
        <a:xfrm>
          <a:off x="0" y="0"/>
          <a:ext cx="0" cy="0"/>
          <a:chOff x="0" y="0"/>
          <a:chExt cx="0" cy="0"/>
        </a:xfrm>
      </p:grpSpPr>
      <p:pic>
        <p:nvPicPr>
          <p:cNvPr id="1099" name="Google Shape;1099;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0" name="Google Shape;1100;p13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101" name="Google Shape;1101;p135"/>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
        <p:nvSpPr>
          <p:cNvPr id="1102" name="Google Shape;1102;p135"/>
          <p:cNvSpPr txBox="1"/>
          <p:nvPr/>
        </p:nvSpPr>
        <p:spPr>
          <a:xfrm>
            <a:off x="1473750" y="3115200"/>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6"/>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PROPIEDADES BÁSICAS DE CSS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Agrega</a:t>
            </a:r>
            <a:r>
              <a:rPr lang="es" sz="2000">
                <a:latin typeface="Helvetica Neue Light"/>
                <a:ea typeface="Helvetica Neue Light"/>
                <a:cs typeface="Helvetica Neue Light"/>
                <a:sym typeface="Helvetica Neue Light"/>
              </a:rPr>
              <a:t> estilos a </a:t>
            </a:r>
            <a:r>
              <a:rPr lang="es" sz="2000">
                <a:latin typeface="Helvetica Neue Light"/>
                <a:ea typeface="Helvetica Neue Light"/>
                <a:cs typeface="Helvetica Neue Light"/>
                <a:sym typeface="Helvetica Neue Light"/>
              </a:rPr>
              <a:t>etiquetas HTML</a:t>
            </a:r>
            <a:r>
              <a:rPr b="0" i="0" lang="es" sz="2000" u="none" cap="none" strike="noStrike">
                <a:solidFill>
                  <a:srgbClr val="000000"/>
                </a:solidFill>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1108" name="Google Shape;1108;p1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9" name="Google Shape;1109;p13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15" name="Google Shape;1115;p137"/>
          <p:cNvSpPr txBox="1"/>
          <p:nvPr/>
        </p:nvSpPr>
        <p:spPr>
          <a:xfrm>
            <a:off x="938100" y="1175250"/>
            <a:ext cx="7267800" cy="322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En un </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archivo HTML </a:t>
            </a:r>
            <a:r>
              <a:rPr lang="es" sz="2000">
                <a:solidFill>
                  <a:schemeClr val="dk1"/>
                </a:solidFill>
                <a:highlight>
                  <a:schemeClr val="lt1"/>
                </a:highlight>
                <a:latin typeface="Helvetica Neue Light"/>
                <a:ea typeface="Helvetica Neue Light"/>
                <a:cs typeface="Helvetica Neue Light"/>
                <a:sym typeface="Helvetica Neue Light"/>
              </a:rPr>
              <a:t>creamos: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Font typeface="Helvetica Neue Light"/>
              <a:buChar char="-"/>
            </a:pPr>
            <a:r>
              <a:rPr lang="es" sz="2000">
                <a:solidFill>
                  <a:schemeClr val="dk1"/>
                </a:solidFill>
                <a:highlight>
                  <a:schemeClr val="lt1"/>
                </a:highlight>
                <a:latin typeface="Helvetica Neue Light"/>
                <a:ea typeface="Helvetica Neue Light"/>
                <a:cs typeface="Helvetica Neue Light"/>
                <a:sym typeface="Helvetica Neue Light"/>
              </a:rPr>
              <a:t>un </a:t>
            </a:r>
            <a:r>
              <a:rPr b="1" lang="es" sz="2000">
                <a:solidFill>
                  <a:schemeClr val="dk1"/>
                </a:solidFill>
                <a:highlight>
                  <a:schemeClr val="lt1"/>
                </a:highlight>
                <a:latin typeface="Helvetica Neue"/>
                <a:ea typeface="Helvetica Neue"/>
                <a:cs typeface="Helvetica Neue"/>
                <a:sym typeface="Helvetica Neue"/>
              </a:rPr>
              <a:t>contenedor</a:t>
            </a:r>
            <a:r>
              <a:rPr lang="es" sz="2000">
                <a:solidFill>
                  <a:schemeClr val="dk1"/>
                </a:solidFill>
                <a:highlight>
                  <a:schemeClr val="lt1"/>
                </a:highlight>
                <a:latin typeface="Helvetica Neue Light"/>
                <a:ea typeface="Helvetica Neue Light"/>
                <a:cs typeface="Helvetica Neue Light"/>
                <a:sym typeface="Helvetica Neue Light"/>
              </a:rPr>
              <a:t> (div)</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Dentro del contenedor aplicamos: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Font typeface="Helvetica Neue Light"/>
              <a:buChar char="-"/>
            </a:pPr>
            <a:r>
              <a:rPr lang="es" sz="2000">
                <a:solidFill>
                  <a:schemeClr val="dk1"/>
                </a:solidFill>
                <a:highlight>
                  <a:schemeClr val="lt1"/>
                </a:highlight>
                <a:latin typeface="Helvetica Neue Light"/>
                <a:ea typeface="Helvetica Neue Light"/>
                <a:cs typeface="Helvetica Neue Light"/>
                <a:sym typeface="Helvetica Neue Light"/>
              </a:rPr>
              <a:t>un </a:t>
            </a:r>
            <a:r>
              <a:rPr b="1" lang="es" sz="2000">
                <a:solidFill>
                  <a:schemeClr val="dk1"/>
                </a:solidFill>
                <a:highlight>
                  <a:schemeClr val="lt1"/>
                </a:highlight>
                <a:latin typeface="Helvetica Neue"/>
                <a:ea typeface="Helvetica Neue"/>
                <a:cs typeface="Helvetica Neue"/>
                <a:sym typeface="Helvetica Neue"/>
              </a:rPr>
              <a:t>titular</a:t>
            </a:r>
            <a:r>
              <a:rPr lang="es" sz="2000">
                <a:solidFill>
                  <a:schemeClr val="dk1"/>
                </a:solidFill>
                <a:highlight>
                  <a:schemeClr val="lt1"/>
                </a:highlight>
                <a:latin typeface="Helvetica Neue Light"/>
                <a:ea typeface="Helvetica Neue Light"/>
                <a:cs typeface="Helvetica Neue Light"/>
                <a:sym typeface="Helvetica Neue Light"/>
              </a:rPr>
              <a:t> (h1 / h6)</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Font typeface="Helvetica Neue Light"/>
              <a:buChar char="-"/>
            </a:pPr>
            <a:r>
              <a:rPr lang="es" sz="2000">
                <a:solidFill>
                  <a:schemeClr val="dk1"/>
                </a:solidFill>
                <a:highlight>
                  <a:schemeClr val="lt1"/>
                </a:highlight>
                <a:latin typeface="Helvetica Neue Light"/>
                <a:ea typeface="Helvetica Neue Light"/>
                <a:cs typeface="Helvetica Neue Light"/>
                <a:sym typeface="Helvetica Neue Light"/>
              </a:rPr>
              <a:t>un </a:t>
            </a:r>
            <a:r>
              <a:rPr b="1" lang="es" sz="2000">
                <a:solidFill>
                  <a:schemeClr val="dk1"/>
                </a:solidFill>
                <a:highlight>
                  <a:schemeClr val="lt1"/>
                </a:highlight>
                <a:latin typeface="Helvetica Neue"/>
                <a:ea typeface="Helvetica Neue"/>
                <a:cs typeface="Helvetica Neue"/>
                <a:sym typeface="Helvetica Neue"/>
              </a:rPr>
              <a:t>video</a:t>
            </a:r>
            <a:r>
              <a:rPr lang="es" sz="2000">
                <a:solidFill>
                  <a:schemeClr val="dk1"/>
                </a:solidFill>
                <a:highlight>
                  <a:schemeClr val="lt1"/>
                </a:highlight>
                <a:latin typeface="Helvetica Neue Light"/>
                <a:ea typeface="Helvetica Neue Light"/>
                <a:cs typeface="Helvetica Neue Light"/>
                <a:sym typeface="Helvetica Neue Light"/>
              </a:rPr>
              <a:t> de Youtube (iframe)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Font typeface="Helvetica Neue Light"/>
              <a:buChar char="-"/>
            </a:pPr>
            <a:r>
              <a:rPr lang="es" sz="2000">
                <a:solidFill>
                  <a:schemeClr val="dk1"/>
                </a:solidFill>
                <a:highlight>
                  <a:schemeClr val="lt1"/>
                </a:highlight>
                <a:latin typeface="Helvetica Neue Light"/>
                <a:ea typeface="Helvetica Neue Light"/>
                <a:cs typeface="Helvetica Neue Light"/>
                <a:sym typeface="Helvetica Neue Light"/>
              </a:rPr>
              <a:t>un </a:t>
            </a:r>
            <a:r>
              <a:rPr b="1" lang="es" sz="2000">
                <a:solidFill>
                  <a:schemeClr val="dk1"/>
                </a:solidFill>
                <a:highlight>
                  <a:schemeClr val="lt1"/>
                </a:highlight>
                <a:latin typeface="Helvetica Neue"/>
                <a:ea typeface="Helvetica Neue"/>
                <a:cs typeface="Helvetica Neue"/>
                <a:sym typeface="Helvetica Neue"/>
              </a:rPr>
              <a:t>enlace</a:t>
            </a:r>
            <a:r>
              <a:rPr lang="es" sz="2000">
                <a:solidFill>
                  <a:schemeClr val="dk1"/>
                </a:solidFill>
                <a:highlight>
                  <a:schemeClr val="lt1"/>
                </a:highlight>
                <a:latin typeface="Helvetica Neue Light"/>
                <a:ea typeface="Helvetica Neue Light"/>
                <a:cs typeface="Helvetica Neue Light"/>
                <a:sym typeface="Helvetica Neue Light"/>
              </a:rPr>
              <a:t> (a) absoluto a un sitio externo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En un archivo CSS aplicamos estilos a las etiquetas anteriores.</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1116" name="Google Shape;1116;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7" name="Google Shape;1117;p137"/>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3" name="Shape 213"/>
        <p:cNvGrpSpPr/>
        <p:nvPr/>
      </p:nvGrpSpPr>
      <p:grpSpPr>
        <a:xfrm>
          <a:off x="0" y="0"/>
          <a:ext cx="0" cy="0"/>
          <a:chOff x="0" y="0"/>
          <a:chExt cx="0" cy="0"/>
        </a:xfrm>
      </p:grpSpPr>
      <p:sp>
        <p:nvSpPr>
          <p:cNvPr id="214" name="Google Shape;214;p3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15" name="Google Shape;215;p30"/>
          <p:cNvSpPr txBox="1"/>
          <p:nvPr/>
        </p:nvSpPr>
        <p:spPr>
          <a:xfrm>
            <a:off x="1919850" y="4924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LISTAS</a:t>
            </a:r>
            <a:endParaRPr b="0" i="1" sz="4000" u="none" cap="none" strike="noStrike">
              <a:solidFill>
                <a:srgbClr val="000000"/>
              </a:solidFill>
              <a:latin typeface="Anton"/>
              <a:ea typeface="Anton"/>
              <a:cs typeface="Anton"/>
              <a:sym typeface="Anton"/>
            </a:endParaRPr>
          </a:p>
        </p:txBody>
      </p:sp>
      <p:sp>
        <p:nvSpPr>
          <p:cNvPr id="216" name="Google Shape;216;p30"/>
          <p:cNvSpPr txBox="1"/>
          <p:nvPr/>
        </p:nvSpPr>
        <p:spPr>
          <a:xfrm>
            <a:off x="943050" y="22093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Didact Gothic"/>
                <a:ea typeface="Didact Gothic"/>
                <a:cs typeface="Didact Gothic"/>
                <a:sym typeface="Didact Gothic"/>
              </a:rPr>
              <a:t> </a:t>
            </a:r>
            <a:r>
              <a:rPr b="0" i="0" lang="es" sz="2000" u="none" cap="none" strike="noStrike">
                <a:solidFill>
                  <a:schemeClr val="dk1"/>
                </a:solidFill>
                <a:latin typeface="Helvetica Neue Light"/>
                <a:ea typeface="Helvetica Neue Light"/>
                <a:cs typeface="Helvetica Neue Light"/>
                <a:sym typeface="Helvetica Neue Light"/>
              </a:rPr>
              <a:t>permite agrupar elementos que tienen más significado de forma conjunta. El menú de navegación de un sitio web, por ejemplo, está formado por un grupo de palabras. Aunque cada palabra por separado tiene sentido, de forma conjunta constituyen el menú de navegación de la página, por lo que su</a:t>
            </a:r>
            <a:r>
              <a:rPr b="0" i="0" lang="es" sz="2000" u="none" cap="none" strike="noStrike">
                <a:solidFill>
                  <a:schemeClr val="dk1"/>
                </a:solidFill>
                <a:latin typeface="Didact Gothic"/>
                <a:ea typeface="Didact Gothic"/>
                <a:cs typeface="Didact Gothic"/>
                <a:sym typeface="Didact Gothic"/>
              </a:rPr>
              <a:t> </a:t>
            </a:r>
            <a:r>
              <a:rPr b="1" i="0" lang="es" sz="2000" u="none" cap="none" strike="noStrike">
                <a:solidFill>
                  <a:schemeClr val="dk1"/>
                </a:solidFill>
                <a:latin typeface="Helvetica Neue"/>
                <a:ea typeface="Helvetica Neue"/>
                <a:cs typeface="Helvetica Neue"/>
                <a:sym typeface="Helvetica Neue"/>
              </a:rPr>
              <a:t>significado conjunto</a:t>
            </a:r>
            <a:r>
              <a:rPr b="0" i="0" lang="es" sz="2000" u="none" cap="none" strike="noStrike">
                <a:solidFill>
                  <a:schemeClr val="dk1"/>
                </a:solidFill>
                <a:latin typeface="Didact Gothic"/>
                <a:ea typeface="Didact Gothic"/>
                <a:cs typeface="Didact Gothic"/>
                <a:sym typeface="Didact Gothic"/>
              </a:rPr>
              <a:t> </a:t>
            </a:r>
            <a:r>
              <a:rPr b="0" i="0" lang="es" sz="2000" u="none" cap="none" strike="noStrike">
                <a:solidFill>
                  <a:schemeClr val="dk1"/>
                </a:solidFill>
                <a:latin typeface="Helvetica Neue Light"/>
                <a:ea typeface="Helvetica Neue Light"/>
                <a:cs typeface="Helvetica Neue Light"/>
                <a:sym typeface="Helvetica Neue Light"/>
              </a:rPr>
              <a:t>es mayor que por separado. Esto se denomina </a:t>
            </a:r>
            <a:r>
              <a:rPr b="1" i="0" lang="es" sz="2000" u="none" cap="none" strike="noStrike">
                <a:solidFill>
                  <a:schemeClr val="dk1"/>
                </a:solidFill>
                <a:latin typeface="Helvetica Neue"/>
                <a:ea typeface="Helvetica Neue"/>
                <a:cs typeface="Helvetica Neue"/>
                <a:sym typeface="Helvetica Neue"/>
              </a:rPr>
              <a:t>listas.</a:t>
            </a:r>
            <a:endParaRPr b="1" i="0" sz="20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17" name="Google Shape;21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3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800" u="none" cap="none" strike="noStrike">
                <a:solidFill>
                  <a:srgbClr val="000000"/>
                </a:solidFill>
                <a:latin typeface="Anton"/>
                <a:ea typeface="Anton"/>
                <a:cs typeface="Anton"/>
                <a:sym typeface="Anton"/>
              </a:rPr>
              <a:t>AGREGANDO CSS A NUESTRO HTML</a:t>
            </a:r>
            <a:endParaRPr b="0" i="1" sz="3800" u="none" cap="none" strike="noStrike">
              <a:solidFill>
                <a:srgbClr val="000000"/>
              </a:solidFill>
              <a:latin typeface="Anton"/>
              <a:ea typeface="Anton"/>
              <a:cs typeface="Anton"/>
              <a:sym typeface="Anton"/>
            </a:endParaRPr>
          </a:p>
        </p:txBody>
      </p:sp>
      <p:sp>
        <p:nvSpPr>
          <p:cNvPr id="1123" name="Google Shape;1123;p138"/>
          <p:cNvSpPr txBox="1"/>
          <p:nvPr/>
        </p:nvSpPr>
        <p:spPr>
          <a:xfrm>
            <a:off x="938100" y="3281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Comienza a utilizar CSS en tu proyecto.</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1124" name="Google Shape;1124;p1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5" name="Google Shape;1125;p13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126" name="Google Shape;1126;p138"/>
          <p:cNvSpPr/>
          <p:nvPr/>
        </p:nvSpPr>
        <p:spPr>
          <a:xfrm>
            <a:off x="4921200" y="9641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graphicFrame>
        <p:nvGraphicFramePr>
          <p:cNvPr id="1131" name="Google Shape;1131;p139"/>
          <p:cNvGraphicFramePr/>
          <p:nvPr/>
        </p:nvGraphicFramePr>
        <p:xfrm>
          <a:off x="153263" y="344100"/>
          <a:ext cx="3000000" cy="3000000"/>
        </p:xfrm>
        <a:graphic>
          <a:graphicData uri="http://schemas.openxmlformats.org/drawingml/2006/table">
            <a:tbl>
              <a:tblPr>
                <a:noFill/>
                <a:tableStyleId>{25B181A0-A022-4E75-937B-963538F258AC}</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solidFill>
                            <a:schemeClr val="dk1"/>
                          </a:solidFill>
                          <a:latin typeface="Helvetica Neue Light"/>
                          <a:ea typeface="Helvetica Neue Light"/>
                          <a:cs typeface="Helvetica Neue Light"/>
                          <a:sym typeface="Helvetica Neue Light"/>
                        </a:rPr>
                        <a:t>archivo HTML y CSS.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1" lang="es" u="none" cap="none" strike="noStrike">
                          <a:latin typeface="Helvetica Neue"/>
                          <a:ea typeface="Helvetica Neue"/>
                          <a:cs typeface="Helvetica Neue"/>
                          <a:sym typeface="Helvetica Neue"/>
                        </a:rPr>
                        <a:t>Sugerencia: </a:t>
                      </a:r>
                      <a:r>
                        <a:rPr lang="es" u="none" cap="none" strike="noStrike">
                          <a:latin typeface="Helvetica Neue Light"/>
                          <a:ea typeface="Helvetica Neue Light"/>
                          <a:cs typeface="Helvetica Neue Light"/>
                          <a:sym typeface="Helvetica Neue Light"/>
                        </a:rPr>
                        <a:t>crear carpeta en formato zip o rar, con el/los archivos HTML y CSS.</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15000"/>
                        </a:lnSpc>
                        <a:spcBef>
                          <a:spcPts val="0"/>
                        </a:spcBef>
                        <a:spcAft>
                          <a:spcPts val="0"/>
                        </a:spcAft>
                        <a:buClr>
                          <a:srgbClr val="000000"/>
                        </a:buClr>
                        <a:buSzPts val="200"/>
                        <a:buFont typeface="Arial"/>
                        <a:buNone/>
                      </a:pPr>
                      <a:br>
                        <a:rPr b="1" lang="es" sz="200" u="none" cap="none" strike="noStrike">
                          <a:solidFill>
                            <a:srgbClr val="4D5156"/>
                          </a:solidFill>
                        </a:rPr>
                      </a:br>
                      <a:r>
                        <a:rPr b="1" lang="es" sz="1500" u="none" cap="none" strike="noStrike"/>
                        <a:t>&gt;&gt;</a:t>
                      </a:r>
                      <a:r>
                        <a:rPr b="1" lang="es" sz="1500" u="none" cap="none" strike="noStrike">
                          <a:solidFill>
                            <a:srgbClr val="4D5156"/>
                          </a:solidFill>
                        </a:rPr>
                        <a:t> </a:t>
                      </a:r>
                      <a:r>
                        <a:rPr b="1" lang="es" sz="1500" u="none" cap="none" strike="noStrike">
                          <a:latin typeface="Helvetica Neue"/>
                          <a:ea typeface="Helvetica Neue"/>
                          <a:cs typeface="Helvetica Neue"/>
                          <a:sym typeface="Helvetica Neue"/>
                        </a:rPr>
                        <a:t>Consigna:</a:t>
                      </a:r>
                      <a:r>
                        <a:rPr lang="es" sz="1500" u="none" cap="none" strike="noStrike">
                          <a:latin typeface="Helvetica Neue Light"/>
                          <a:ea typeface="Helvetica Neue Light"/>
                          <a:cs typeface="Helvetica Neue Light"/>
                          <a:sym typeface="Helvetica Neue Light"/>
                        </a:rPr>
                        <a:t> </a:t>
                      </a:r>
                      <a:r>
                        <a:rPr lang="es" sz="1500" u="none" cap="none" strike="noStrike">
                          <a:solidFill>
                            <a:schemeClr val="dk1"/>
                          </a:solidFill>
                          <a:latin typeface="Helvetica Neue Light"/>
                          <a:ea typeface="Helvetica Neue Light"/>
                          <a:cs typeface="Helvetica Neue Light"/>
                          <a:sym typeface="Helvetica Neue Light"/>
                        </a:rPr>
                        <a:t>crea un archivo CSS, y linkéalo al HTML entregado en el desafío</a:t>
                      </a:r>
                      <a:r>
                        <a:rPr lang="es" sz="1500">
                          <a:solidFill>
                            <a:schemeClr val="dk1"/>
                          </a:solidFill>
                          <a:latin typeface="Helvetica Neue Light"/>
                          <a:ea typeface="Helvetica Neue Light"/>
                          <a:cs typeface="Helvetica Neue Light"/>
                          <a:sym typeface="Helvetica Neue Light"/>
                        </a:rPr>
                        <a:t> </a:t>
                      </a:r>
                      <a:r>
                        <a:rPr lang="es" sz="1500" u="none" cap="none" strike="noStrike">
                          <a:solidFill>
                            <a:schemeClr val="dk1"/>
                          </a:solidFill>
                          <a:latin typeface="Helvetica Neue Light"/>
                          <a:ea typeface="Helvetica Neue Light"/>
                          <a:cs typeface="Helvetica Neue Light"/>
                          <a:sym typeface="Helvetica Neue Light"/>
                        </a:rPr>
                        <a:t>de la clase anterior</a:t>
                      </a:r>
                      <a:r>
                        <a:rPr lang="es" sz="1500">
                          <a:solidFill>
                            <a:schemeClr val="dk1"/>
                          </a:solidFill>
                          <a:latin typeface="Helvetica Neue Light"/>
                          <a:ea typeface="Helvetica Neue Light"/>
                          <a:cs typeface="Helvetica Neue Light"/>
                          <a:sym typeface="Helvetica Neue Light"/>
                        </a:rPr>
                        <a:t> (</a:t>
                      </a:r>
                      <a:r>
                        <a:rPr lang="es" sz="1500" u="none" cap="none" strike="noStrike">
                          <a:solidFill>
                            <a:schemeClr val="dk1"/>
                          </a:solidFill>
                          <a:latin typeface="Helvetica Neue Light"/>
                          <a:ea typeface="Helvetica Neue Light"/>
                          <a:cs typeface="Helvetica Neue Light"/>
                          <a:sym typeface="Helvetica Neue Light"/>
                        </a:rPr>
                        <a:t>Primeros pasos con HTML). Asigna </a:t>
                      </a:r>
                      <a:r>
                        <a:rPr b="1" lang="es" sz="1500" u="none" cap="none" strike="noStrike">
                          <a:solidFill>
                            <a:schemeClr val="dk1"/>
                          </a:solidFill>
                          <a:latin typeface="Helvetica Neue"/>
                          <a:ea typeface="Helvetica Neue"/>
                          <a:cs typeface="Helvetica Neue"/>
                          <a:sym typeface="Helvetica Neue"/>
                        </a:rPr>
                        <a:t>color</a:t>
                      </a:r>
                      <a:r>
                        <a:rPr lang="es" sz="1500" u="none" cap="none" strike="noStrike">
                          <a:solidFill>
                            <a:schemeClr val="dk1"/>
                          </a:solidFill>
                          <a:latin typeface="Helvetica Neue Light"/>
                          <a:ea typeface="Helvetica Neue Light"/>
                          <a:cs typeface="Helvetica Neue Light"/>
                          <a:sym typeface="Helvetica Neue Light"/>
                        </a:rPr>
                        <a:t> a títulos, </a:t>
                      </a:r>
                      <a:r>
                        <a:rPr lang="es" sz="1500" u="none" cap="none" strike="noStrike">
                          <a:solidFill>
                            <a:schemeClr val="dk1"/>
                          </a:solidFill>
                          <a:latin typeface="Helvetica Neue Light"/>
                          <a:ea typeface="Helvetica Neue Light"/>
                          <a:cs typeface="Helvetica Neue Light"/>
                          <a:sym typeface="Helvetica Neue Light"/>
                        </a:rPr>
                        <a:t>párrafos</a:t>
                      </a:r>
                      <a:r>
                        <a:rPr lang="es" sz="1500" u="none" cap="none" strike="noStrike">
                          <a:solidFill>
                            <a:schemeClr val="dk1"/>
                          </a:solidFill>
                          <a:latin typeface="Helvetica Neue Light"/>
                          <a:ea typeface="Helvetica Neue Light"/>
                          <a:cs typeface="Helvetica Neue Light"/>
                          <a:sym typeface="Helvetica Neue Light"/>
                        </a:rPr>
                        <a:t> y </a:t>
                      </a:r>
                      <a:r>
                        <a:rPr lang="es" sz="1500" u="none" cap="none" strike="noStrike">
                          <a:solidFill>
                            <a:schemeClr val="dk1"/>
                          </a:solidFill>
                          <a:latin typeface="Helvetica Neue Light"/>
                          <a:ea typeface="Helvetica Neue Light"/>
                          <a:cs typeface="Helvetica Neue Light"/>
                          <a:sym typeface="Helvetica Neue Light"/>
                        </a:rPr>
                        <a:t>listas</a:t>
                      </a:r>
                      <a:r>
                        <a:rPr lang="es" sz="1500">
                          <a:solidFill>
                            <a:schemeClr val="dk1"/>
                          </a:solidFill>
                          <a:latin typeface="Helvetica Neue Light"/>
                          <a:ea typeface="Helvetica Neue Light"/>
                          <a:cs typeface="Helvetica Neue Light"/>
                          <a:sym typeface="Helvetica Neue Light"/>
                        </a:rPr>
                        <a:t>. Utiliza</a:t>
                      </a:r>
                      <a:r>
                        <a:rPr lang="es" sz="1500" u="none" cap="none" strike="noStrike">
                          <a:solidFill>
                            <a:schemeClr val="dk1"/>
                          </a:solidFill>
                          <a:latin typeface="Helvetica Neue Light"/>
                          <a:ea typeface="Helvetica Neue Light"/>
                          <a:cs typeface="Helvetica Neue Light"/>
                          <a:sym typeface="Helvetica Neue Light"/>
                        </a:rPr>
                        <a:t> clases (class).</a:t>
                      </a:r>
                      <a:endParaRPr sz="15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
                        <a:buFont typeface="Arial"/>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700"/>
                        <a:buFont typeface="Arial"/>
                        <a:buNone/>
                      </a:pPr>
                      <a:r>
                        <a:rPr b="1" lang="es" sz="1500" u="none" cap="none" strike="noStrike"/>
                        <a:t>&gt;&gt; </a:t>
                      </a:r>
                      <a:r>
                        <a:rPr b="1" lang="es" sz="1500" u="none" cap="none" strike="noStrike">
                          <a:solidFill>
                            <a:schemeClr val="dk1"/>
                          </a:solidFill>
                          <a:latin typeface="Helvetica Neue"/>
                          <a:ea typeface="Helvetica Neue"/>
                          <a:cs typeface="Helvetica Neue"/>
                          <a:sym typeface="Helvetica Neue"/>
                        </a:rPr>
                        <a:t>Aspectos a incluir en el entregable:</a:t>
                      </a:r>
                      <a:endParaRPr b="1" sz="1500">
                        <a:solidFill>
                          <a:schemeClr val="dk1"/>
                        </a:solidFill>
                        <a:latin typeface="Helvetica Neue"/>
                        <a:ea typeface="Helvetica Neue"/>
                        <a:cs typeface="Helvetica Neue"/>
                        <a:sym typeface="Helvetica Neue"/>
                      </a:endParaRPr>
                    </a:p>
                    <a:p>
                      <a:pPr indent="-323850" lvl="0" marL="457200" marR="0" rtl="0" algn="l">
                        <a:lnSpc>
                          <a:spcPct val="115000"/>
                        </a:lnSpc>
                        <a:spcBef>
                          <a:spcPts val="0"/>
                        </a:spcBef>
                        <a:spcAft>
                          <a:spcPts val="0"/>
                        </a:spcAft>
                        <a:buClr>
                          <a:schemeClr val="dk1"/>
                        </a:buClr>
                        <a:buSzPts val="1500"/>
                        <a:buFont typeface="Helvetica Neue Light"/>
                        <a:buChar char="-"/>
                      </a:pPr>
                      <a:r>
                        <a:rPr lang="es" sz="1500">
                          <a:solidFill>
                            <a:schemeClr val="dk1"/>
                          </a:solidFill>
                          <a:latin typeface="Helvetica Neue Light"/>
                          <a:ea typeface="Helvetica Neue Light"/>
                          <a:cs typeface="Helvetica Neue Light"/>
                          <a:sym typeface="Helvetica Neue Light"/>
                        </a:rPr>
                        <a:t>Archivo CSS linkeado de forma externa al archivo HTML.</a:t>
                      </a:r>
                      <a:endParaRPr sz="1500">
                        <a:solidFill>
                          <a:schemeClr val="dk1"/>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chemeClr val="dk1"/>
                        </a:buClr>
                        <a:buSzPts val="1500"/>
                        <a:buFont typeface="Helvetica Neue Light"/>
                        <a:buChar char="-"/>
                      </a:pPr>
                      <a:r>
                        <a:rPr lang="es" sz="1500">
                          <a:solidFill>
                            <a:schemeClr val="dk1"/>
                          </a:solidFill>
                          <a:latin typeface="Helvetica Neue Light"/>
                          <a:ea typeface="Helvetica Neue Light"/>
                          <a:cs typeface="Helvetica Neue Light"/>
                          <a:sym typeface="Helvetica Neue Light"/>
                        </a:rPr>
                        <a:t>Correcta sintaxis en CSS. Selectores, clases, propiedades y valores.</a:t>
                      </a:r>
                      <a:endParaRPr sz="15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700"/>
                        <a:buFont typeface="Arial"/>
                        <a:buNone/>
                      </a:pPr>
                      <a:r>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u="none" cap="none" strike="noStrike"/>
                        <a:t>&gt;&gt; Ejemplo:</a:t>
                      </a:r>
                      <a:endParaRPr b="1" u="none" cap="none" strike="noStrike"/>
                    </a:p>
                    <a:p>
                      <a:pPr indent="0" lvl="0" marL="0" marR="0" rtl="0" algn="l">
                        <a:lnSpc>
                          <a:spcPct val="100000"/>
                        </a:lnSpc>
                        <a:spcBef>
                          <a:spcPts val="0"/>
                        </a:spcBef>
                        <a:spcAft>
                          <a:spcPts val="0"/>
                        </a:spcAft>
                        <a:buClr>
                          <a:schemeClr val="dk1"/>
                        </a:buClr>
                        <a:buSzPts val="1100"/>
                        <a:buFont typeface="Arial"/>
                        <a:buNone/>
                      </a:pPr>
                      <a:r>
                        <a:rPr lang="es"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a:t>
                      </a:r>
                      <a:endParaRPr b="1"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132" name="Google Shape;1132;p13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133" name="Google Shape;1133;p139"/>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7" name="Shape 1137"/>
        <p:cNvGrpSpPr/>
        <p:nvPr/>
      </p:nvGrpSpPr>
      <p:grpSpPr>
        <a:xfrm>
          <a:off x="0" y="0"/>
          <a:ext cx="0" cy="0"/>
          <a:chOff x="0" y="0"/>
          <a:chExt cx="0" cy="0"/>
        </a:xfrm>
      </p:grpSpPr>
      <p:sp>
        <p:nvSpPr>
          <p:cNvPr id="1138" name="Google Shape;1138;p14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139" name="Google Shape;1139;p14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43" name="Shape 1143"/>
        <p:cNvGrpSpPr/>
        <p:nvPr/>
      </p:nvGrpSpPr>
      <p:grpSpPr>
        <a:xfrm>
          <a:off x="0" y="0"/>
          <a:ext cx="0" cy="0"/>
          <a:chOff x="0" y="0"/>
          <a:chExt cx="0" cy="0"/>
        </a:xfrm>
      </p:grpSpPr>
      <p:sp>
        <p:nvSpPr>
          <p:cNvPr id="1144" name="Google Shape;1144;p141"/>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145" name="Google Shape;1145;p141"/>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146" name="Google Shape;1146;p14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Patrones sutiles</a:t>
            </a:r>
            <a:r>
              <a:rPr b="0" i="0" lang="es" sz="1800" u="none" cap="none" strike="noStrike">
                <a:solidFill>
                  <a:srgbClr val="FF0000"/>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Toptal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Recursos de Dominio Público</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Internet Archive</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b="0" i="0" lang="es" sz="1800" u="sng" cap="none" strike="noStrike">
                <a:solidFill>
                  <a:srgbClr val="0451A5"/>
                </a:solidFill>
                <a:latin typeface="Helvetica Neue Light"/>
                <a:ea typeface="Helvetica Neue Light"/>
                <a:cs typeface="Helvetica Neue Light"/>
                <a:sym typeface="Helvetica Neue Light"/>
                <a:hlinkClick r:id="rId5">
                  <a:extLst>
                    <a:ext uri="{A12FA001-AC4F-418D-AE19-62706E023703}">
                      <ahyp:hlinkClr val="tx"/>
                    </a:ext>
                  </a:extLst>
                </a:hlinkClick>
              </a:rPr>
              <a:t>Jardin Zen CSS</a:t>
            </a:r>
            <a:r>
              <a:rPr b="1" i="1"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CSS Zen Garden</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152" name="Google Shape;1152;p142"/>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153" name="Google Shape;1153;p142"/>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1154" name="Google Shape;1154;p142"/>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5" name="Google Shape;1155;p142"/>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p14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161" name="Google Shape;1161;p143"/>
          <p:cNvSpPr txBox="1"/>
          <p:nvPr/>
        </p:nvSpPr>
        <p:spPr>
          <a:xfrm>
            <a:off x="2180400" y="2623175"/>
            <a:ext cx="49461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E0FF00"/>
                </a:solidFill>
                <a:latin typeface="Helvetica Neue"/>
                <a:ea typeface="Helvetica Neue"/>
                <a:cs typeface="Helvetica Neue"/>
                <a:sym typeface="Helvetica Neue"/>
              </a:rPr>
              <a:t>Resumen de lo visto en clase hoy</a:t>
            </a:r>
            <a:endParaRPr b="1" sz="2200">
              <a:solidFill>
                <a:srgbClr val="E0FF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CSS: </a:t>
            </a:r>
            <a:r>
              <a:rPr lang="es" sz="1800">
                <a:solidFill>
                  <a:srgbClr val="E0FF00"/>
                </a:solidFill>
                <a:latin typeface="Helvetica Neue Light"/>
                <a:ea typeface="Helvetica Neue Light"/>
                <a:cs typeface="Helvetica Neue Light"/>
                <a:sym typeface="Helvetica Neue Light"/>
              </a:rPr>
              <a:t>s</a:t>
            </a:r>
            <a:r>
              <a:rPr b="0" i="0" lang="es" sz="1800" u="none" cap="none" strike="noStrike">
                <a:solidFill>
                  <a:srgbClr val="E0FF00"/>
                </a:solidFill>
                <a:latin typeface="Helvetica Neue Light"/>
                <a:ea typeface="Helvetica Neue Light"/>
                <a:cs typeface="Helvetica Neue Light"/>
                <a:sym typeface="Helvetica Neue Light"/>
              </a:rPr>
              <a:t>intaxis,</a:t>
            </a:r>
            <a:r>
              <a:rPr lang="es" sz="1800">
                <a:solidFill>
                  <a:srgbClr val="E0FF00"/>
                </a:solidFill>
                <a:latin typeface="Helvetica Neue Light"/>
                <a:ea typeface="Helvetica Neue Light"/>
                <a:cs typeface="Helvetica Neue Light"/>
                <a:sym typeface="Helvetica Neue Light"/>
              </a:rPr>
              <a:t> a</a:t>
            </a:r>
            <a:r>
              <a:rPr b="0" i="0" lang="es" sz="1800" u="none" cap="none" strike="noStrike">
                <a:solidFill>
                  <a:srgbClr val="E0FF00"/>
                </a:solidFill>
                <a:latin typeface="Helvetica Neue Light"/>
                <a:ea typeface="Helvetica Neue Light"/>
                <a:cs typeface="Helvetica Neue Light"/>
                <a:sym typeface="Helvetica Neue Light"/>
              </a:rPr>
              <a:t>tributos class &amp; ID.</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Incluimos CSS a nuestro proyecto.</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5" name="Shape 1165"/>
        <p:cNvGrpSpPr/>
        <p:nvPr/>
      </p:nvGrpSpPr>
      <p:grpSpPr>
        <a:xfrm>
          <a:off x="0" y="0"/>
          <a:ext cx="0" cy="0"/>
          <a:chOff x="0" y="0"/>
          <a:chExt cx="0" cy="0"/>
        </a:xfrm>
      </p:grpSpPr>
      <p:sp>
        <p:nvSpPr>
          <p:cNvPr id="1166" name="Google Shape;1166;p14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167" name="Google Shape;1167;p14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p:nvPr/>
        </p:nvSpPr>
        <p:spPr>
          <a:xfrm>
            <a:off x="1362175"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3" name="Google Shape;223;p31"/>
          <p:cNvSpPr/>
          <p:nvPr/>
        </p:nvSpPr>
        <p:spPr>
          <a:xfrm>
            <a:off x="3984907"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4" name="Google Shape;224;p31"/>
          <p:cNvSpPr/>
          <p:nvPr/>
        </p:nvSpPr>
        <p:spPr>
          <a:xfrm>
            <a:off x="6488494"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5" name="Google Shape;225;p31"/>
          <p:cNvSpPr txBox="1"/>
          <p:nvPr/>
        </p:nvSpPr>
        <p:spPr>
          <a:xfrm>
            <a:off x="1342625" y="1343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TIPOS DE LISTAS</a:t>
            </a:r>
            <a:endParaRPr b="0" i="1" sz="4000" u="none" cap="none" strike="noStrike">
              <a:solidFill>
                <a:srgbClr val="000000"/>
              </a:solidFill>
              <a:latin typeface="Anton"/>
              <a:ea typeface="Anton"/>
              <a:cs typeface="Anton"/>
              <a:sym typeface="Anton"/>
            </a:endParaRPr>
          </a:p>
        </p:txBody>
      </p:sp>
      <p:sp>
        <p:nvSpPr>
          <p:cNvPr id="226" name="Google Shape;226;p31"/>
          <p:cNvSpPr txBox="1"/>
          <p:nvPr/>
        </p:nvSpPr>
        <p:spPr>
          <a:xfrm>
            <a:off x="759625" y="2627025"/>
            <a:ext cx="23793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no ordenadas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27" name="Google Shape;227;p31"/>
          <p:cNvSpPr txBox="1"/>
          <p:nvPr/>
        </p:nvSpPr>
        <p:spPr>
          <a:xfrm>
            <a:off x="3537450" y="26270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ordenadas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228" name="Google Shape;228;p31"/>
          <p:cNvSpPr txBox="1"/>
          <p:nvPr/>
        </p:nvSpPr>
        <p:spPr>
          <a:xfrm>
            <a:off x="6100200" y="26270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de definición</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229" name="Google Shape;229;p31"/>
          <p:cNvSpPr txBox="1"/>
          <p:nvPr/>
        </p:nvSpPr>
        <p:spPr>
          <a:xfrm>
            <a:off x="1666960" y="13886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230" name="Google Shape;230;p31"/>
          <p:cNvSpPr txBox="1"/>
          <p:nvPr/>
        </p:nvSpPr>
        <p:spPr>
          <a:xfrm>
            <a:off x="4344713" y="135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231" name="Google Shape;231;p31"/>
          <p:cNvSpPr txBox="1"/>
          <p:nvPr/>
        </p:nvSpPr>
        <p:spPr>
          <a:xfrm>
            <a:off x="6770600" y="1388651"/>
            <a:ext cx="516600" cy="5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232" name="Google Shape;232;p31"/>
          <p:cNvPicPr preferRelativeResize="0"/>
          <p:nvPr/>
        </p:nvPicPr>
        <p:blipFill rotWithShape="1">
          <a:blip r:embed="rId3">
            <a:alphaModFix/>
          </a:blip>
          <a:srcRect b="0" l="0" r="0" t="0"/>
          <a:stretch/>
        </p:blipFill>
        <p:spPr>
          <a:xfrm>
            <a:off x="1598450" y="1502603"/>
            <a:ext cx="653602" cy="653597"/>
          </a:xfrm>
          <a:prstGeom prst="rect">
            <a:avLst/>
          </a:prstGeom>
          <a:noFill/>
          <a:ln>
            <a:noFill/>
          </a:ln>
        </p:spPr>
      </p:pic>
      <p:pic>
        <p:nvPicPr>
          <p:cNvPr id="233" name="Google Shape;233;p3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34" name="Google Shape;234;p31"/>
          <p:cNvPicPr preferRelativeResize="0"/>
          <p:nvPr/>
        </p:nvPicPr>
        <p:blipFill rotWithShape="1">
          <a:blip r:embed="rId5">
            <a:alphaModFix/>
          </a:blip>
          <a:srcRect b="0" l="0" r="0" t="0"/>
          <a:stretch/>
        </p:blipFill>
        <p:spPr>
          <a:xfrm>
            <a:off x="6777399" y="1531197"/>
            <a:ext cx="596400" cy="596400"/>
          </a:xfrm>
          <a:prstGeom prst="rect">
            <a:avLst/>
          </a:prstGeom>
          <a:noFill/>
          <a:ln>
            <a:noFill/>
          </a:ln>
        </p:spPr>
      </p:pic>
      <p:pic>
        <p:nvPicPr>
          <p:cNvPr id="235" name="Google Shape;235;p31"/>
          <p:cNvPicPr preferRelativeResize="0"/>
          <p:nvPr/>
        </p:nvPicPr>
        <p:blipFill rotWithShape="1">
          <a:blip r:embed="rId6">
            <a:alphaModFix/>
          </a:blip>
          <a:srcRect b="0" l="0" r="0" t="0"/>
          <a:stretch/>
        </p:blipFill>
        <p:spPr>
          <a:xfrm>
            <a:off x="4214239" y="1577046"/>
            <a:ext cx="596400" cy="596400"/>
          </a:xfrm>
          <a:prstGeom prst="rect">
            <a:avLst/>
          </a:prstGeom>
          <a:noFill/>
          <a:ln>
            <a:noFill/>
          </a:ln>
        </p:spPr>
      </p:pic>
      <p:sp>
        <p:nvSpPr>
          <p:cNvPr id="236" name="Google Shape;236;p31"/>
          <p:cNvSpPr txBox="1"/>
          <p:nvPr/>
        </p:nvSpPr>
        <p:spPr>
          <a:xfrm>
            <a:off x="160050" y="3594025"/>
            <a:ext cx="87048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Ejemplos: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paso a paso de un procedimiento (como una receta de cocina), características de una persona, galería de imágenes, el menú de una página web, entre otros.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nvSpPr>
        <p:spPr>
          <a:xfrm>
            <a:off x="852150" y="1806975"/>
            <a:ext cx="7439700" cy="1674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DFFBC"/>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Las </a:t>
            </a:r>
            <a:r>
              <a:rPr b="1" i="0" lang="es" sz="1800" u="none" cap="none" strike="noStrike">
                <a:solidFill>
                  <a:schemeClr val="dk1"/>
                </a:solidFill>
                <a:latin typeface="Helvetica Neue"/>
                <a:ea typeface="Helvetica Neue"/>
                <a:cs typeface="Helvetica Neue"/>
                <a:sym typeface="Helvetica Neue"/>
              </a:rPr>
              <a:t>listas numéricas</a:t>
            </a:r>
            <a:r>
              <a:rPr b="0" i="0" lang="es" sz="1800" u="none" cap="none" strike="noStrike">
                <a:solidFill>
                  <a:schemeClr val="dk1"/>
                </a:solidFill>
                <a:latin typeface="Helvetica Neue Light"/>
                <a:ea typeface="Helvetica Neue Light"/>
                <a:cs typeface="Helvetica Neue Light"/>
                <a:sym typeface="Helvetica Neue Light"/>
              </a:rPr>
              <a:t> establecen un orden en la lectura de sus ítems.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Las </a:t>
            </a:r>
            <a:r>
              <a:rPr b="1" i="0" lang="es" sz="1800" u="none" cap="none" strike="noStrike">
                <a:solidFill>
                  <a:schemeClr val="dk1"/>
                </a:solidFill>
                <a:latin typeface="Helvetica Neue"/>
                <a:ea typeface="Helvetica Neue"/>
                <a:cs typeface="Helvetica Neue"/>
                <a:sym typeface="Helvetica Neue"/>
              </a:rPr>
              <a:t>listas de viñetas</a:t>
            </a:r>
            <a:r>
              <a:rPr b="0" i="0" lang="es" sz="1800" u="none" cap="none" strike="noStrike">
                <a:solidFill>
                  <a:schemeClr val="dk1"/>
                </a:solidFill>
                <a:latin typeface="Helvetica Neue Light"/>
                <a:ea typeface="Helvetica Neue Light"/>
                <a:cs typeface="Helvetica Neue Light"/>
                <a:sym typeface="Helvetica Neue Light"/>
              </a:rPr>
              <a:t> no representan ningún orden o importancia entre sus ítems. Son elementos compuestos.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&lt;ol&gt;:</a:t>
            </a:r>
            <a:r>
              <a:rPr b="0" i="0" lang="es" sz="1600" u="none" cap="none" strike="noStrike">
                <a:solidFill>
                  <a:schemeClr val="dk1"/>
                </a:solidFill>
                <a:latin typeface="Helvetica Neue Light"/>
                <a:ea typeface="Helvetica Neue Light"/>
                <a:cs typeface="Helvetica Neue Light"/>
                <a:sym typeface="Helvetica Neue Light"/>
              </a:rPr>
              <a:t> define una lista ordenada de artículos (numéricas).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&lt;ul&gt;:</a:t>
            </a:r>
            <a:r>
              <a:rPr b="0" i="0" lang="es" sz="1600" u="none" cap="none" strike="noStrike">
                <a:solidFill>
                  <a:schemeClr val="dk1"/>
                </a:solidFill>
                <a:latin typeface="Helvetica Neue Light"/>
                <a:ea typeface="Helvetica Neue Light"/>
                <a:cs typeface="Helvetica Neue Light"/>
                <a:sym typeface="Helvetica Neue Light"/>
              </a:rPr>
              <a:t> define una lista de artículos sin orden (viñetas).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&lt;li&gt;:</a:t>
            </a:r>
            <a:r>
              <a:rPr b="0" i="0" lang="es" sz="1600" u="none" cap="none" strike="noStrike">
                <a:solidFill>
                  <a:schemeClr val="dk1"/>
                </a:solidFill>
                <a:latin typeface="Helvetica Neue Light"/>
                <a:ea typeface="Helvetica Neue Light"/>
                <a:cs typeface="Helvetica Neue Light"/>
                <a:sym typeface="Helvetica Neue Light"/>
              </a:rPr>
              <a:t> define un artículo de una lista.</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42" name="Google Shape;242;p3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¿VIÑETAS O NÚMEROS?</a:t>
            </a:r>
            <a:endParaRPr b="0" i="1" sz="40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243" name="Google Shape;2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49" name="Google Shape;249;p33"/>
          <p:cNvGraphicFramePr/>
          <p:nvPr/>
        </p:nvGraphicFramePr>
        <p:xfrm>
          <a:off x="1541675" y="2478263"/>
          <a:ext cx="3000000" cy="3000000"/>
        </p:xfrm>
        <a:graphic>
          <a:graphicData uri="http://schemas.openxmlformats.org/drawingml/2006/table">
            <a:tbl>
              <a:tblPr>
                <a:noFill/>
                <a:tableStyleId>{F2C831D2-043E-4942-A4CA-BC7033ED81A3}</a:tableStyleId>
              </a:tblPr>
              <a:tblGrid>
                <a:gridCol w="4010275"/>
              </a:tblGrid>
              <a:tr h="9891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ul</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&gt;Empresa&lt;/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&gt;Producto&lt;/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&gt;Servicios&lt;/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&gt;Contacto&lt;/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ul</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250" name="Google Shape;250;p33"/>
          <p:cNvSpPr txBox="1"/>
          <p:nvPr/>
        </p:nvSpPr>
        <p:spPr>
          <a:xfrm>
            <a:off x="732600" y="1213850"/>
            <a:ext cx="7678800" cy="1097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457200" marR="0" rtl="0" algn="ctr">
              <a:lnSpc>
                <a:spcPct val="150000"/>
              </a:lnSpc>
              <a:spcBef>
                <a:spcPts val="110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Ambas listas se deben insertar mediante la etiqueta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&lt;li&gt;&lt;/li&gt; (list-item)</a:t>
            </a:r>
            <a:r>
              <a:rPr b="0" i="0" lang="es" sz="1700" u="none" cap="none" strike="noStrike">
                <a:solidFill>
                  <a:schemeClr val="dk1"/>
                </a:solidFill>
                <a:latin typeface="Helvetica Neue Light"/>
                <a:ea typeface="Helvetica Neue Light"/>
                <a:cs typeface="Helvetica Neue Light"/>
                <a:sym typeface="Helvetica Neue Light"/>
              </a:rPr>
              <a:t>. Ejemplo de servicios de una empresa (lista de viñetas/sin orden):</a:t>
            </a:r>
            <a:br>
              <a:rPr b="0" i="0" lang="es" sz="1700" u="none" cap="none" strike="noStrike">
                <a:solidFill>
                  <a:schemeClr val="dk1"/>
                </a:solidFill>
                <a:latin typeface="Helvetica Neue Light"/>
                <a:ea typeface="Helvetica Neue Light"/>
                <a:cs typeface="Helvetica Neue Light"/>
                <a:sym typeface="Helvetica Neue Light"/>
              </a:rPr>
            </a:b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51" name="Google Shape;251;p33"/>
          <p:cNvSpPr txBox="1"/>
          <p:nvPr/>
        </p:nvSpPr>
        <p:spPr>
          <a:xfrm>
            <a:off x="6023725" y="2374752"/>
            <a:ext cx="1578600" cy="18135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Empresa</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Producto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Servicios</a:t>
            </a:r>
            <a:endParaRPr b="0" i="0" sz="17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700" u="none" cap="none" strike="noStrike">
                <a:solidFill>
                  <a:schemeClr val="dk1"/>
                </a:solidFill>
                <a:latin typeface="Helvetica Neue Light"/>
                <a:ea typeface="Helvetica Neue Light"/>
                <a:cs typeface="Helvetica Neue Light"/>
                <a:sym typeface="Helvetica Neue Light"/>
              </a:rPr>
              <a:t>Contacto</a:t>
            </a:r>
            <a:endParaRPr b="1" i="0" sz="1600" u="none" cap="none" strike="noStrike">
              <a:solidFill>
                <a:srgbClr val="000000"/>
              </a:solidFill>
              <a:latin typeface="Didact Gothic"/>
              <a:ea typeface="Didact Gothic"/>
              <a:cs typeface="Didact Gothic"/>
              <a:sym typeface="Didact Gothic"/>
            </a:endParaRPr>
          </a:p>
        </p:txBody>
      </p:sp>
      <p:sp>
        <p:nvSpPr>
          <p:cNvPr id="252" name="Google Shape;252;p33"/>
          <p:cNvSpPr txBox="1"/>
          <p:nvPr/>
        </p:nvSpPr>
        <p:spPr>
          <a:xfrm>
            <a:off x="1919850" y="2071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852150" y="1658975"/>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probable que te veas en la necesidad de crear una estructura de sublistas como la siguiente: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10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Computadoras portátiles: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I4.</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I5.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Computadoras de escritorio: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Pentium.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Celeron.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10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58" name="Google Shape;258;p3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ANIDAR LISTAS</a:t>
            </a:r>
            <a:endParaRPr b="0" i="1" sz="40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259" name="Google Shape;259;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TABLAS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8" name="Shape 268"/>
        <p:cNvGrpSpPr/>
        <p:nvPr/>
      </p:nvGrpSpPr>
      <p:grpSpPr>
        <a:xfrm>
          <a:off x="0" y="0"/>
          <a:ext cx="0" cy="0"/>
          <a:chOff x="0" y="0"/>
          <a:chExt cx="0" cy="0"/>
        </a:xfrm>
      </p:grpSpPr>
      <p:sp>
        <p:nvSpPr>
          <p:cNvPr id="269" name="Google Shape;269;p3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70" name="Google Shape;270;p36"/>
          <p:cNvSpPr txBox="1"/>
          <p:nvPr/>
        </p:nvSpPr>
        <p:spPr>
          <a:xfrm>
            <a:off x="1919850" y="4924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TABLAS</a:t>
            </a:r>
            <a:endParaRPr b="0" i="1" sz="4000" u="none" cap="none" strike="noStrike">
              <a:solidFill>
                <a:srgbClr val="000000"/>
              </a:solidFill>
              <a:latin typeface="Anton"/>
              <a:ea typeface="Anton"/>
              <a:cs typeface="Anton"/>
              <a:sym typeface="Anton"/>
            </a:endParaRPr>
          </a:p>
        </p:txBody>
      </p:sp>
      <p:sp>
        <p:nvSpPr>
          <p:cNvPr id="271" name="Google Shape;271;p36"/>
          <p:cNvSpPr txBox="1"/>
          <p:nvPr/>
        </p:nvSpPr>
        <p:spPr>
          <a:xfrm>
            <a:off x="943050" y="22093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Son un </a:t>
            </a:r>
            <a:r>
              <a:rPr b="1" i="0" lang="es" sz="1800" u="none" cap="none" strike="noStrike">
                <a:solidFill>
                  <a:schemeClr val="dk1"/>
                </a:solidFill>
                <a:latin typeface="Helvetica Neue"/>
                <a:ea typeface="Helvetica Neue"/>
                <a:cs typeface="Helvetica Neue"/>
                <a:sym typeface="Helvetica Neue"/>
              </a:rPr>
              <a:t>conjunto de celdas organizadas</a:t>
            </a:r>
            <a:r>
              <a:rPr b="0" i="0" lang="es" sz="1800" u="none" cap="none" strike="noStrike">
                <a:solidFill>
                  <a:schemeClr val="dk1"/>
                </a:solidFill>
                <a:latin typeface="Helvetica Neue Light"/>
                <a:ea typeface="Helvetica Neue Light"/>
                <a:cs typeface="Helvetica Neue Light"/>
                <a:sym typeface="Helvetica Neue Light"/>
              </a:rPr>
              <a:t>, dentro del cual es posible alojar distintos contenidos. HTML dispone de una gran variedad de etiquetas y atributos para crear tablas.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chemeClr val="dk1"/>
              </a:buClr>
              <a:buSzPts val="1100"/>
              <a:buFont typeface="Arial"/>
              <a:buNone/>
            </a:pPr>
            <a:r>
              <a:rPr b="1" i="0" lang="es" sz="1800" u="none" cap="none" strike="noStrike">
                <a:solidFill>
                  <a:schemeClr val="dk1"/>
                </a:solidFill>
                <a:latin typeface="Helvetica Neue"/>
                <a:ea typeface="Helvetica Neue"/>
                <a:cs typeface="Helvetica Neue"/>
                <a:sym typeface="Helvetica Neue"/>
              </a:rPr>
              <a:t>Sirven para representar información tabulada, en filas y columnas. </a:t>
            </a:r>
            <a:r>
              <a:rPr b="0" i="0" lang="es" sz="1800" u="none" cap="none" strike="noStrike">
                <a:solidFill>
                  <a:schemeClr val="dk1"/>
                </a:solidFill>
                <a:latin typeface="Helvetica Neue Light"/>
                <a:ea typeface="Helvetica Neue Light"/>
                <a:cs typeface="Helvetica Neue Light"/>
                <a:sym typeface="Helvetica Neue Light"/>
              </a:rPr>
              <a:t>En HTML4 las tablas se usaban para maquetar.</a:t>
            </a: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Cuando CSS creció y se hizo más fuerte, nacieron los detractores de las tablas.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chemeClr val="dk1"/>
              </a:buClr>
              <a:buSzPts val="1100"/>
              <a:buFont typeface="Arial"/>
              <a:buNone/>
            </a:pPr>
            <a:r>
              <a:t/>
            </a:r>
            <a:endParaRPr b="1" i="0" sz="20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72" name="Google Shape;272;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nvSpPr>
        <p:spPr>
          <a:xfrm>
            <a:off x="775950" y="363675"/>
            <a:ext cx="82005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3600"/>
              <a:buFont typeface="Arial"/>
              <a:buNone/>
            </a:pPr>
            <a:r>
              <a:rPr b="0" i="1" lang="es" sz="3600" u="none" cap="none" strike="noStrike">
                <a:solidFill>
                  <a:schemeClr val="dk1"/>
                </a:solidFill>
                <a:latin typeface="Anton"/>
                <a:ea typeface="Anton"/>
                <a:cs typeface="Anton"/>
                <a:sym typeface="Anton"/>
              </a:rPr>
              <a:t>ETIQUETAS BÁSICAS PARA TABLAS EN HTML</a:t>
            </a:r>
            <a:endParaRPr b="0" i="1" sz="3600" u="none" cap="none" strike="noStrike">
              <a:solidFill>
                <a:schemeClr val="dk1"/>
              </a:solidFill>
              <a:latin typeface="Anton"/>
              <a:ea typeface="Anton"/>
              <a:cs typeface="Anton"/>
              <a:sym typeface="Anton"/>
            </a:endParaRPr>
          </a:p>
        </p:txBody>
      </p:sp>
      <p:pic>
        <p:nvPicPr>
          <p:cNvPr id="278" name="Google Shape;278;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9" name="Google Shape;279;p37"/>
          <p:cNvPicPr preferRelativeResize="0"/>
          <p:nvPr/>
        </p:nvPicPr>
        <p:blipFill rotWithShape="1">
          <a:blip r:embed="rId4">
            <a:alphaModFix/>
          </a:blip>
          <a:srcRect b="0" l="0" r="0" t="0"/>
          <a:stretch/>
        </p:blipFill>
        <p:spPr>
          <a:xfrm>
            <a:off x="1841825" y="1174375"/>
            <a:ext cx="5466625" cy="364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2" name="Google Shape;82;p2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3" name="Google Shape;83;p2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85" name="Google Shape;285;p38"/>
          <p:cNvGraphicFramePr/>
          <p:nvPr/>
        </p:nvGraphicFramePr>
        <p:xfrm>
          <a:off x="444250" y="780275"/>
          <a:ext cx="3000000" cy="3000000"/>
        </p:xfrm>
        <a:graphic>
          <a:graphicData uri="http://schemas.openxmlformats.org/drawingml/2006/table">
            <a:tbl>
              <a:tblPr>
                <a:noFill/>
                <a:tableStyleId>{F2C831D2-043E-4942-A4CA-BC7033ED81A3}</a:tableStyleId>
              </a:tblPr>
              <a:tblGrid>
                <a:gridCol w="3506650"/>
              </a:tblGrid>
              <a:tr h="330200">
                <a:tc>
                  <a:txBody>
                    <a:bodyPr/>
                    <a:lstStyle/>
                    <a:p>
                      <a:pPr indent="0" lvl="0" marL="0" marR="0" rtl="0" algn="l">
                        <a:lnSpc>
                          <a:spcPct val="100000"/>
                        </a:lnSpc>
                        <a:spcBef>
                          <a:spcPts val="0"/>
                        </a:spcBef>
                        <a:spcAft>
                          <a:spcPts val="0"/>
                        </a:spcAft>
                        <a:buClr>
                          <a:srgbClr val="000000"/>
                        </a:buClr>
                        <a:buSzPts val="1600"/>
                        <a:buFont typeface="Arial"/>
                        <a:buNone/>
                      </a:pPr>
                      <a:r>
                        <a:t/>
                      </a:r>
                      <a:endParaRPr sz="16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&lt;</a:t>
                      </a:r>
                      <a:r>
                        <a:rPr lang="es" sz="1600" u="none" cap="none" strike="noStrike">
                          <a:solidFill>
                            <a:srgbClr val="E06666"/>
                          </a:solidFill>
                          <a:latin typeface="Didact Gothic"/>
                          <a:ea typeface="Didact Gothic"/>
                          <a:cs typeface="Didact Gothic"/>
                          <a:sym typeface="Didact Gothic"/>
                        </a:rPr>
                        <a:t>table</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inicio de fila --&gt; </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1&lt;/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2&lt;/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3&lt;/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cierre de fila --&gt;</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inicio de otra fila --&gt; </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1&lt;/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2&lt;/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3&lt;/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cierre de la segunda fila --&gt; </a:t>
                      </a:r>
                      <a:endParaRPr sz="1600" u="none" cap="none" strike="noStrike">
                        <a:solidFill>
                          <a:srgbClr val="666666"/>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&lt;/</a:t>
                      </a:r>
                      <a:r>
                        <a:rPr lang="es" sz="1600" u="none" cap="none" strike="noStrike">
                          <a:solidFill>
                            <a:srgbClr val="E06666"/>
                          </a:solidFill>
                          <a:latin typeface="Didact Gothic"/>
                          <a:ea typeface="Didact Gothic"/>
                          <a:cs typeface="Didact Gothic"/>
                          <a:sym typeface="Didact Gothic"/>
                        </a:rPr>
                        <a:t>table</a:t>
                      </a:r>
                      <a:r>
                        <a:rPr lang="es" sz="1600" u="none" cap="none" strike="noStrike">
                          <a:solidFill>
                            <a:srgbClr val="D9D9D9"/>
                          </a:solidFill>
                          <a:latin typeface="Didact Gothic"/>
                          <a:ea typeface="Didact Gothic"/>
                          <a:cs typeface="Didact Gothic"/>
                          <a:sym typeface="Didact Gothic"/>
                        </a:rPr>
                        <a:t>&gt;</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286" name="Google Shape;286;p38"/>
          <p:cNvSpPr txBox="1"/>
          <p:nvPr/>
        </p:nvSpPr>
        <p:spPr>
          <a:xfrm>
            <a:off x="4061075" y="650900"/>
            <a:ext cx="4948200" cy="3817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etiqueta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&lt;table&gt;&lt;/table&gt;</a:t>
            </a:r>
            <a:r>
              <a:rPr b="0" i="0" lang="es" sz="1800" u="none" cap="none" strike="noStrike">
                <a:solidFill>
                  <a:srgbClr val="000000"/>
                </a:solidFill>
                <a:latin typeface="Helvetica Neue Light"/>
                <a:ea typeface="Helvetica Neue Light"/>
                <a:cs typeface="Helvetica Neue Light"/>
                <a:sym typeface="Helvetica Neue Light"/>
              </a:rPr>
              <a:t> acepta 3 atributos de “diseño”: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110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Border:</a:t>
            </a:r>
            <a:r>
              <a:rPr b="0" i="0" lang="es" sz="1800" u="none" cap="none" strike="noStrike">
                <a:solidFill>
                  <a:srgbClr val="000000"/>
                </a:solidFill>
                <a:latin typeface="Helvetica Neue Light"/>
                <a:ea typeface="Helvetica Neue Light"/>
                <a:cs typeface="Helvetica Neue Light"/>
                <a:sym typeface="Helvetica Neue Light"/>
              </a:rPr>
              <a:t> bordes de la tabla.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Cellpadding:</a:t>
            </a:r>
            <a:r>
              <a:rPr b="0" i="0" lang="es" sz="1800" u="none" cap="none" strike="noStrike">
                <a:solidFill>
                  <a:srgbClr val="000000"/>
                </a:solidFill>
                <a:latin typeface="Helvetica Neue Light"/>
                <a:ea typeface="Helvetica Neue Light"/>
                <a:cs typeface="Helvetica Neue Light"/>
                <a:sym typeface="Helvetica Neue Light"/>
              </a:rPr>
              <a:t> especifica el espacio, en píxeles, entre la pared de la celda y su contenido.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Cellspacing:</a:t>
            </a:r>
            <a:r>
              <a:rPr b="0" i="0" lang="es" sz="1800" u="none" cap="none" strike="noStrike">
                <a:solidFill>
                  <a:srgbClr val="000000"/>
                </a:solidFill>
                <a:latin typeface="Helvetica Neue Light"/>
                <a:ea typeface="Helvetica Neue Light"/>
                <a:cs typeface="Helvetica Neue Light"/>
                <a:sym typeface="Helvetica Neue Light"/>
              </a:rPr>
              <a:t> indica la distancia entre las celdas y el margen exterior de la tabla.</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92" name="Google Shape;292;p39"/>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FORMULARIOS</a:t>
            </a:r>
            <a:endParaRPr b="0" i="1" sz="4000" u="none" cap="none" strike="noStrike">
              <a:solidFill>
                <a:schemeClr val="dk1"/>
              </a:solidFill>
              <a:latin typeface="Anton"/>
              <a:ea typeface="Anton"/>
              <a:cs typeface="Anton"/>
              <a:sym typeface="Anton"/>
            </a:endParaRPr>
          </a:p>
        </p:txBody>
      </p:sp>
      <p:pic>
        <p:nvPicPr>
          <p:cNvPr id="293" name="Google Shape;293;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4" name="Google Shape;294;p39"/>
          <p:cNvPicPr preferRelativeResize="0"/>
          <p:nvPr/>
        </p:nvPicPr>
        <p:blipFill rotWithShape="1">
          <a:blip r:embed="rId4">
            <a:alphaModFix/>
          </a:blip>
          <a:srcRect b="0" l="0" r="0" t="0"/>
          <a:stretch/>
        </p:blipFill>
        <p:spPr>
          <a:xfrm>
            <a:off x="1642600" y="1300163"/>
            <a:ext cx="5715000" cy="2238375"/>
          </a:xfrm>
          <a:prstGeom prst="rect">
            <a:avLst/>
          </a:prstGeom>
          <a:noFill/>
          <a:ln>
            <a:noFill/>
          </a:ln>
        </p:spPr>
      </p:pic>
      <p:sp>
        <p:nvSpPr>
          <p:cNvPr id="295" name="Google Shape;295;p39"/>
          <p:cNvSpPr txBox="1"/>
          <p:nvPr/>
        </p:nvSpPr>
        <p:spPr>
          <a:xfrm>
            <a:off x="220350" y="3721592"/>
            <a:ext cx="8703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Son etiquetas donde </a:t>
            </a:r>
            <a:r>
              <a:rPr b="1" i="0" lang="es" sz="1700" u="none" cap="none" strike="noStrike">
                <a:solidFill>
                  <a:schemeClr val="dk1"/>
                </a:solidFill>
                <a:latin typeface="Helvetica Neue"/>
                <a:ea typeface="Helvetica Neue"/>
                <a:cs typeface="Helvetica Neue"/>
                <a:sym typeface="Helvetica Neue"/>
              </a:rPr>
              <a:t>el usuario ingresará o seleccionará valores</a:t>
            </a:r>
            <a:r>
              <a:rPr b="0" i="0" lang="es" sz="1700" u="none" cap="none" strike="noStrike">
                <a:solidFill>
                  <a:schemeClr val="dk1"/>
                </a:solidFill>
                <a:latin typeface="Helvetica Neue Light"/>
                <a:ea typeface="Helvetica Neue Light"/>
                <a:cs typeface="Helvetica Neue Light"/>
                <a:sym typeface="Helvetica Neue Light"/>
              </a:rPr>
              <a:t>, que serán enviados a un archivo encargado de procesar la información.</a:t>
            </a:r>
            <a:endParaRPr b="0" i="0" sz="1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1" name="Google Shape;301;p40"/>
          <p:cNvSpPr txBox="1"/>
          <p:nvPr/>
        </p:nvSpPr>
        <p:spPr>
          <a:xfrm>
            <a:off x="471750" y="5557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&lt;FORM&gt;</a:t>
            </a:r>
            <a:endParaRPr b="0" i="1" sz="4000" u="none" cap="none" strike="noStrike">
              <a:solidFill>
                <a:schemeClr val="dk1"/>
              </a:solidFill>
              <a:latin typeface="Anton"/>
              <a:ea typeface="Anton"/>
              <a:cs typeface="Anton"/>
              <a:sym typeface="Anton"/>
            </a:endParaRPr>
          </a:p>
        </p:txBody>
      </p:sp>
      <p:pic>
        <p:nvPicPr>
          <p:cNvPr id="302" name="Google Shape;302;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3" name="Google Shape;303;p40"/>
          <p:cNvSpPr txBox="1"/>
          <p:nvPr/>
        </p:nvSpPr>
        <p:spPr>
          <a:xfrm>
            <a:off x="376050" y="1382925"/>
            <a:ext cx="8103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Para insertar un formulario se usa la etiqueta </a:t>
            </a:r>
            <a:r>
              <a:rPr b="1" i="0" lang="es" sz="1700" u="none" cap="none" strike="noStrike">
                <a:solidFill>
                  <a:schemeClr val="dk1"/>
                </a:solidFill>
                <a:latin typeface="Helvetica Neue"/>
                <a:ea typeface="Helvetica Neue"/>
                <a:cs typeface="Helvetica Neue"/>
                <a:sym typeface="Helvetica Neue"/>
              </a:rPr>
              <a:t>&lt;form&gt;,</a:t>
            </a:r>
            <a:r>
              <a:rPr b="0" i="0" lang="es" sz="1700" u="none" cap="none" strike="noStrike">
                <a:solidFill>
                  <a:schemeClr val="dk1"/>
                </a:solidFill>
                <a:latin typeface="Helvetica Neue Light"/>
                <a:ea typeface="Helvetica Neue Light"/>
                <a:cs typeface="Helvetica Neue Light"/>
                <a:sym typeface="Helvetica Neue Light"/>
              </a:rPr>
              <a:t> que dentro lleva todos los controles que vayan al mismo destino. Un formulario requiere 3 atributos para funcionar:</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Action:</a:t>
            </a:r>
            <a:r>
              <a:rPr b="0" i="0" lang="es" sz="1700" u="none" cap="none" strike="noStrike">
                <a:solidFill>
                  <a:schemeClr val="dk1"/>
                </a:solidFill>
                <a:latin typeface="Helvetica Neue Light"/>
                <a:ea typeface="Helvetica Neue Light"/>
                <a:cs typeface="Helvetica Neue Light"/>
                <a:sym typeface="Helvetica Neue Light"/>
              </a:rPr>
              <a:t> documento que se encarga de recibir los datos y procesarlos.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Method:</a:t>
            </a:r>
            <a:r>
              <a:rPr b="0" i="0" lang="es" sz="1700" u="none" cap="none" strike="noStrike">
                <a:solidFill>
                  <a:schemeClr val="dk1"/>
                </a:solidFill>
                <a:latin typeface="Helvetica Neue Light"/>
                <a:ea typeface="Helvetica Neue Light"/>
                <a:cs typeface="Helvetica Neue Light"/>
                <a:sym typeface="Helvetica Neue Light"/>
              </a:rPr>
              <a:t> la forma en que será enviada la información. Existen dos métodos de envio, que son GET y POST.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Enctype:</a:t>
            </a:r>
            <a:r>
              <a:rPr b="0" i="0" lang="es" sz="1700" u="none" cap="none" strike="noStrike">
                <a:solidFill>
                  <a:schemeClr val="dk1"/>
                </a:solidFill>
                <a:latin typeface="Helvetica Neue Light"/>
                <a:ea typeface="Helvetica Neue Light"/>
                <a:cs typeface="Helvetica Neue Light"/>
                <a:sym typeface="Helvetica Neue Light"/>
              </a:rPr>
              <a:t> cómo se codificarán los contenidos.</a:t>
            </a:r>
            <a:endParaRPr b="0" i="0" sz="17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9" name="Google Shape;309;p41"/>
          <p:cNvSpPr txBox="1"/>
          <p:nvPr/>
        </p:nvSpPr>
        <p:spPr>
          <a:xfrm>
            <a:off x="471750" y="5187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ACTION</a:t>
            </a:r>
            <a:endParaRPr b="0" i="1" sz="4000" u="none" cap="none" strike="noStrike">
              <a:solidFill>
                <a:schemeClr val="dk1"/>
              </a:solidFill>
              <a:latin typeface="Anton"/>
              <a:ea typeface="Anton"/>
              <a:cs typeface="Anton"/>
              <a:sym typeface="Anton"/>
            </a:endParaRPr>
          </a:p>
        </p:txBody>
      </p:sp>
      <p:pic>
        <p:nvPicPr>
          <p:cNvPr id="310" name="Google Shape;310;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1" name="Google Shape;311;p41"/>
          <p:cNvSpPr txBox="1"/>
          <p:nvPr/>
        </p:nvSpPr>
        <p:spPr>
          <a:xfrm>
            <a:off x="528450" y="1611525"/>
            <a:ext cx="81036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atributo se indicará </a:t>
            </a:r>
            <a:r>
              <a:rPr b="1" i="0" lang="es" sz="1800" u="none" cap="none" strike="noStrike">
                <a:solidFill>
                  <a:schemeClr val="dk1"/>
                </a:solidFill>
                <a:latin typeface="Helvetica Neue"/>
                <a:ea typeface="Helvetica Neue"/>
                <a:cs typeface="Helvetica Neue"/>
                <a:sym typeface="Helvetica Neue"/>
              </a:rPr>
              <a:t>cuál es el archivo que recibe y procesa los datos</a:t>
            </a:r>
            <a:r>
              <a:rPr b="0" i="0" lang="es" sz="1800" u="none" cap="none" strike="noStrike">
                <a:solidFill>
                  <a:schemeClr val="dk1"/>
                </a:solidFill>
                <a:latin typeface="Helvetica Neue Light"/>
                <a:ea typeface="Helvetica Neue Light"/>
                <a:cs typeface="Helvetica Neue Light"/>
                <a:sym typeface="Helvetica Neue Light"/>
              </a:rPr>
              <a:t>. Debe ser de un lenguaje de los llamados “del lado del servidor” (PHP / ASP / JSP). Si no se indica un valor, el </a:t>
            </a:r>
            <a:r>
              <a:rPr b="1" i="0" lang="es" sz="1800" u="none" cap="none" strike="noStrike">
                <a:solidFill>
                  <a:schemeClr val="dk1"/>
                </a:solidFill>
                <a:latin typeface="Helvetica Neue"/>
                <a:ea typeface="Helvetica Neue"/>
                <a:cs typeface="Helvetica Neue"/>
                <a:sym typeface="Helvetica Neue"/>
              </a:rPr>
              <a:t>Action </a:t>
            </a:r>
            <a:r>
              <a:rPr b="0" i="0" lang="es" sz="1800" u="none" cap="none" strike="noStrike">
                <a:solidFill>
                  <a:schemeClr val="dk1"/>
                </a:solidFill>
                <a:latin typeface="Helvetica Neue Light"/>
                <a:ea typeface="Helvetica Neue Light"/>
                <a:cs typeface="Helvetica Neue Light"/>
                <a:sym typeface="Helvetica Neue Light"/>
              </a:rPr>
              <a:t>será por defecto el mismo archivo donde está el formulario. </a:t>
            </a:r>
            <a:br>
              <a:rPr b="0" i="0" lang="es" sz="1600" u="none" cap="none" strike="noStrike">
                <a:solidFill>
                  <a:schemeClr val="dk1"/>
                </a:solidFill>
                <a:latin typeface="Didact Gothic"/>
                <a:ea typeface="Didact Gothic"/>
                <a:cs typeface="Didact Gothic"/>
                <a:sym typeface="Didact Gothic"/>
              </a:rPr>
            </a:b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highlight>
                <a:srgbClr val="3DFFBC"/>
              </a:highlight>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5" name="Shape 315"/>
        <p:cNvGrpSpPr/>
        <p:nvPr/>
      </p:nvGrpSpPr>
      <p:grpSpPr>
        <a:xfrm>
          <a:off x="0" y="0"/>
          <a:ext cx="0" cy="0"/>
          <a:chOff x="0" y="0"/>
          <a:chExt cx="0" cy="0"/>
        </a:xfrm>
      </p:grpSpPr>
      <p:sp>
        <p:nvSpPr>
          <p:cNvPr id="316" name="Google Shape;316;p42"/>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17" name="Google Shape;317;p42"/>
          <p:cNvSpPr txBox="1"/>
          <p:nvPr/>
        </p:nvSpPr>
        <p:spPr>
          <a:xfrm>
            <a:off x="2000950" y="2636863"/>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¡HTML NO ES UN LENGUAJE DE PROGRAMACIÓN!</a:t>
            </a:r>
            <a:endParaRPr b="0" i="1" sz="35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318" name="Google Shape;318;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19" name="Google Shape;319;p42"/>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25" name="Google Shape;325;p43"/>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METHOD</a:t>
            </a:r>
            <a:endParaRPr b="0" i="1" sz="4000" u="none" cap="none" strike="noStrike">
              <a:solidFill>
                <a:schemeClr val="dk1"/>
              </a:solidFill>
              <a:latin typeface="Anton"/>
              <a:ea typeface="Anton"/>
              <a:cs typeface="Anton"/>
              <a:sym typeface="Anton"/>
            </a:endParaRPr>
          </a:p>
        </p:txBody>
      </p:sp>
      <p:pic>
        <p:nvPicPr>
          <p:cNvPr id="326" name="Google Shape;32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7" name="Google Shape;327;p43"/>
          <p:cNvSpPr txBox="1"/>
          <p:nvPr/>
        </p:nvSpPr>
        <p:spPr>
          <a:xfrm>
            <a:off x="376050" y="1382925"/>
            <a:ext cx="81036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1700" u="none" cap="none" strike="noStrike">
                <a:solidFill>
                  <a:schemeClr val="dk1"/>
                </a:solidFill>
                <a:latin typeface="Helvetica Neue"/>
                <a:ea typeface="Helvetica Neue"/>
                <a:cs typeface="Helvetica Neue"/>
                <a:sym typeface="Helvetica Neue"/>
              </a:rPr>
              <a:t>Forma en la que se recopilan y envían los datos.</a:t>
            </a:r>
            <a:r>
              <a:rPr b="0" i="0" lang="es" sz="1700" u="none" cap="none" strike="noStrike">
                <a:solidFill>
                  <a:schemeClr val="dk1"/>
                </a:solidFill>
                <a:latin typeface="Helvetica Neue Light"/>
                <a:ea typeface="Helvetica Neue Light"/>
                <a:cs typeface="Helvetica Neue Light"/>
                <a:sym typeface="Helvetica Neue Light"/>
              </a:rPr>
              <a:t> Existen dos métodos comunes en el HTML:</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GET:</a:t>
            </a:r>
            <a:r>
              <a:rPr b="0" i="0" lang="es" sz="1700" u="none" cap="none" strike="noStrike">
                <a:solidFill>
                  <a:schemeClr val="dk1"/>
                </a:solidFill>
                <a:latin typeface="Helvetica Neue Light"/>
                <a:ea typeface="Helvetica Neue Light"/>
                <a:cs typeface="Helvetica Neue Light"/>
                <a:sym typeface="Helvetica Neue Light"/>
              </a:rPr>
              <a:t> la información viajará por la barra de direcciones a continuación del nombre del archivo.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POST:</a:t>
            </a:r>
            <a:r>
              <a:rPr b="0" i="0" lang="es" sz="1700" u="none" cap="none" strike="noStrike">
                <a:solidFill>
                  <a:schemeClr val="dk1"/>
                </a:solidFill>
                <a:latin typeface="Helvetica Neue Light"/>
                <a:ea typeface="Helvetica Neue Light"/>
                <a:cs typeface="Helvetica Neue Light"/>
                <a:sym typeface="Helvetica Neue Light"/>
              </a:rPr>
              <a:t> la información viajará junto a los encabezados del HTML (será “invisible”).</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Si el method no se indica, por defecto será GET.</a:t>
            </a:r>
            <a:endParaRPr b="0" i="0" sz="17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33" name="Google Shape;333;p44"/>
          <p:cNvSpPr txBox="1"/>
          <p:nvPr/>
        </p:nvSpPr>
        <p:spPr>
          <a:xfrm>
            <a:off x="784800" y="4445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ENCTYPE </a:t>
            </a:r>
            <a:endParaRPr b="0" i="1" sz="4000" u="none" cap="none" strike="noStrike">
              <a:solidFill>
                <a:schemeClr val="dk1"/>
              </a:solidFill>
              <a:latin typeface="Anton"/>
              <a:ea typeface="Anton"/>
              <a:cs typeface="Anton"/>
              <a:sym typeface="Anton"/>
            </a:endParaRPr>
          </a:p>
        </p:txBody>
      </p:sp>
      <p:pic>
        <p:nvPicPr>
          <p:cNvPr id="334" name="Google Shape;33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5" name="Google Shape;335;p44"/>
          <p:cNvSpPr txBox="1"/>
          <p:nvPr/>
        </p:nvSpPr>
        <p:spPr>
          <a:xfrm>
            <a:off x="833250" y="1259300"/>
            <a:ext cx="8103600" cy="320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1700" u="none" cap="none" strike="noStrike">
                <a:solidFill>
                  <a:schemeClr val="dk1"/>
                </a:solidFill>
                <a:latin typeface="Helvetica Neue Light"/>
                <a:ea typeface="Helvetica Neue Light"/>
                <a:cs typeface="Helvetica Neue Light"/>
                <a:sym typeface="Helvetica Neue Light"/>
              </a:rPr>
              <a:t>Cuando el valor del atributo</a:t>
            </a:r>
            <a:r>
              <a:rPr b="0" i="0" lang="es" sz="1700" u="none" cap="none" strike="noStrike">
                <a:solidFill>
                  <a:schemeClr val="dk1"/>
                </a:solidFill>
                <a:latin typeface="Helvetica Neue"/>
                <a:ea typeface="Helvetica Neue"/>
                <a:cs typeface="Helvetica Neue"/>
                <a:sym typeface="Helvetica Neue"/>
              </a:rPr>
              <a:t> </a:t>
            </a:r>
            <a:r>
              <a:rPr b="1" i="0" lang="es" sz="1700" u="none" cap="none" strike="noStrike">
                <a:solidFill>
                  <a:schemeClr val="dk1"/>
                </a:solidFill>
                <a:latin typeface="Helvetica Neue"/>
                <a:ea typeface="Helvetica Neue"/>
                <a:cs typeface="Helvetica Neue"/>
                <a:sym typeface="Helvetica Neue"/>
              </a:rPr>
              <a:t>method</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es </a:t>
            </a:r>
            <a:r>
              <a:rPr b="1" i="0" lang="es" sz="1700" u="none" cap="none" strike="noStrike">
                <a:solidFill>
                  <a:schemeClr val="dk1"/>
                </a:solidFill>
                <a:latin typeface="Helvetica Neue"/>
                <a:ea typeface="Helvetica Neue"/>
                <a:cs typeface="Helvetica Neue"/>
                <a:sym typeface="Helvetica Neue"/>
              </a:rPr>
              <a:t>post</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el mismo es el </a:t>
            </a:r>
            <a:r>
              <a:rPr b="0" i="0" lang="es" sz="1700" u="none" cap="none" strike="noStrike">
                <a:solidFill>
                  <a:schemeClr val="dk1"/>
                </a:solidFill>
                <a:uFill>
                  <a:noFill/>
                </a:uFill>
                <a:latin typeface="Helvetica Neue Light"/>
                <a:ea typeface="Helvetica Neue Light"/>
                <a:cs typeface="Helvetica Neue Light"/>
                <a:sym typeface="Helvetica Neue Light"/>
                <a:hlinkClick r:id="rId4">
                  <a:extLst>
                    <a:ext uri="{A12FA001-AC4F-418D-AE19-62706E023703}">
                      <ahyp:hlinkClr val="tx"/>
                    </a:ext>
                  </a:extLst>
                </a:hlinkClick>
              </a:rPr>
              <a:t> </a:t>
            </a:r>
            <a:r>
              <a:rPr b="0" i="0" lang="es" sz="1700" u="sng" cap="none" strike="noStrike">
                <a:solidFill>
                  <a:schemeClr val="hlink"/>
                </a:solidFill>
                <a:latin typeface="Helvetica Neue Light"/>
                <a:ea typeface="Helvetica Neue Light"/>
                <a:cs typeface="Helvetica Neue Light"/>
                <a:sym typeface="Helvetica Neue Light"/>
                <a:hlinkClick r:id="rId5"/>
              </a:rPr>
              <a:t>tipo MIME</a:t>
            </a:r>
            <a:r>
              <a:rPr b="0" i="0" lang="es" sz="1700" u="none" cap="none" strike="noStrike">
                <a:solidFill>
                  <a:schemeClr val="dk1"/>
                </a:solidFill>
                <a:latin typeface="Helvetica Neue Light"/>
                <a:ea typeface="Helvetica Neue Light"/>
                <a:cs typeface="Helvetica Neue Light"/>
                <a:sym typeface="Helvetica Neue Light"/>
              </a:rPr>
              <a:t> del contenido, que es usado para enviar el formulario al servidor. Los posibles valores son:</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1200"/>
              </a:spcBef>
              <a:spcAft>
                <a:spcPts val="0"/>
              </a:spcAft>
              <a:buClr>
                <a:srgbClr val="3CEFAB"/>
              </a:buClr>
              <a:buSzPts val="1700"/>
              <a:buFont typeface="Arial"/>
              <a:buChar char="●"/>
            </a:pPr>
            <a:r>
              <a:rPr b="1" i="0" lang="es" sz="1700" u="none" cap="none" strike="noStrike">
                <a:solidFill>
                  <a:schemeClr val="dk1"/>
                </a:solidFill>
                <a:latin typeface="Helvetica Neue"/>
                <a:ea typeface="Helvetica Neue"/>
                <a:cs typeface="Helvetica Neue"/>
                <a:sym typeface="Helvetica Neue"/>
              </a:rPr>
              <a:t>application/x-www-form-urlencoded:</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será el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valor por defecto</a:t>
            </a:r>
            <a:r>
              <a:rPr b="0" i="0" lang="es" sz="1700" u="none" cap="none" strike="noStrike">
                <a:solidFill>
                  <a:schemeClr val="dk1"/>
                </a:solidFill>
                <a:latin typeface="Helvetica Neue Light"/>
                <a:ea typeface="Helvetica Neue Light"/>
                <a:cs typeface="Helvetica Neue Light"/>
                <a:sym typeface="Helvetica Neue Light"/>
              </a:rPr>
              <a:t> si un atributo no está especificado.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Arial"/>
              <a:buChar char="●"/>
            </a:pPr>
            <a:r>
              <a:rPr b="1" i="0" lang="es" sz="1700" u="none" cap="none" strike="noStrike">
                <a:solidFill>
                  <a:schemeClr val="dk1"/>
                </a:solidFill>
                <a:latin typeface="Helvetica Neue"/>
                <a:ea typeface="Helvetica Neue"/>
                <a:cs typeface="Helvetica Neue"/>
                <a:sym typeface="Helvetica Neue"/>
              </a:rPr>
              <a:t>multipart/form-data</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usar este valor si se está usando el elemento </a:t>
            </a:r>
            <a:r>
              <a:rPr b="1" i="0" lang="es" sz="1700" u="none" cap="none" strike="noStrike">
                <a:solidFill>
                  <a:schemeClr val="dk1"/>
                </a:solidFill>
                <a:latin typeface="Helvetica Neue"/>
                <a:ea typeface="Helvetica Neue"/>
                <a:cs typeface="Helvetica Neue"/>
                <a:sym typeface="Helvetica Neue"/>
              </a:rPr>
              <a:t>input </a:t>
            </a:r>
            <a:r>
              <a:rPr b="0" i="0" lang="es" sz="1700" u="none" cap="none" strike="noStrike">
                <a:solidFill>
                  <a:schemeClr val="dk1"/>
                </a:solidFill>
                <a:latin typeface="Helvetica Neue Light"/>
                <a:ea typeface="Helvetica Neue Light"/>
                <a:cs typeface="Helvetica Neue Light"/>
                <a:sym typeface="Helvetica Neue Light"/>
              </a:rPr>
              <a:t>con el atributo </a:t>
            </a:r>
            <a:r>
              <a:rPr b="1" i="0" lang="es" sz="1700" u="none" cap="none" strike="noStrike">
                <a:solidFill>
                  <a:schemeClr val="dk1"/>
                </a:solidFill>
                <a:latin typeface="Helvetica Neue"/>
                <a:ea typeface="Helvetica Neue"/>
                <a:cs typeface="Helvetica Neue"/>
                <a:sym typeface="Helvetica Neue"/>
              </a:rPr>
              <a:t>type </a:t>
            </a:r>
            <a:r>
              <a:rPr b="0" i="0" lang="es" sz="1700" u="none" cap="none" strike="noStrike">
                <a:solidFill>
                  <a:schemeClr val="dk1"/>
                </a:solidFill>
                <a:latin typeface="Helvetica Neue Light"/>
                <a:ea typeface="Helvetica Neue Light"/>
                <a:cs typeface="Helvetica Neue Light"/>
                <a:sym typeface="Helvetica Neue Light"/>
              </a:rPr>
              <a:t>ajustado a </a:t>
            </a:r>
            <a:r>
              <a:rPr b="1" i="0" lang="es" sz="1700" u="none" cap="none" strike="noStrike">
                <a:solidFill>
                  <a:schemeClr val="dk1"/>
                </a:solidFill>
                <a:latin typeface="Helvetica Neue"/>
                <a:ea typeface="Helvetica Neue"/>
                <a:cs typeface="Helvetica Neue"/>
                <a:sym typeface="Helvetica Neue"/>
              </a:rPr>
              <a:t>"file"</a:t>
            </a:r>
            <a:r>
              <a:rPr b="0" i="0" lang="es" sz="1700" u="none" cap="none" strike="noStrike">
                <a:solidFill>
                  <a:schemeClr val="dk1"/>
                </a:solidFill>
                <a:latin typeface="Helvetica Neue Light"/>
                <a:ea typeface="Helvetica Neue Light"/>
                <a:cs typeface="Helvetica Neue Light"/>
                <a:sym typeface="Helvetica Neue Light"/>
              </a:rPr>
              <a: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text/plain</a:t>
            </a:r>
            <a:r>
              <a:rPr b="0" i="0" lang="es" sz="1700" u="none" cap="none" strike="noStrike">
                <a:solidFill>
                  <a:schemeClr val="dk1"/>
                </a:solidFill>
                <a:latin typeface="Helvetica Neue"/>
                <a:ea typeface="Helvetica Neue"/>
                <a:cs typeface="Helvetica Neue"/>
                <a:sym typeface="Helvetica Neue"/>
              </a:rPr>
              <a:t> (HTML5)</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200"/>
              </a:spcBef>
              <a:spcAft>
                <a:spcPts val="1200"/>
              </a:spcAft>
              <a:buClr>
                <a:srgbClr val="000000"/>
              </a:buClr>
              <a:buSzPts val="1700"/>
              <a:buFont typeface="Arial"/>
              <a:buNone/>
            </a:pP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Normalmente se utiliza para permitir el envío de archivos a través de un formulario.</a:t>
            </a:r>
            <a:endParaRPr b="0" i="0" sz="17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41" name="Google Shape;341;p45"/>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INGRESO DE TEXTO</a:t>
            </a:r>
            <a:endParaRPr b="0" i="1" sz="4000" u="none" cap="none" strike="noStrike">
              <a:solidFill>
                <a:schemeClr val="dk1"/>
              </a:solidFill>
              <a:latin typeface="Anton"/>
              <a:ea typeface="Anton"/>
              <a:cs typeface="Anton"/>
              <a:sym typeface="Anton"/>
            </a:endParaRPr>
          </a:p>
        </p:txBody>
      </p:sp>
      <p:pic>
        <p:nvPicPr>
          <p:cNvPr id="342" name="Google Shape;34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3" name="Google Shape;343;p45"/>
          <p:cNvSpPr txBox="1"/>
          <p:nvPr/>
        </p:nvSpPr>
        <p:spPr>
          <a:xfrm>
            <a:off x="954750" y="1383025"/>
            <a:ext cx="72345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Existen tres controles generales para el ingreso de texto:</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de texto de una sola línea (no acepta el uso de la tecla Enter).</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para el ingreso de contraseñas (el contenido no será visible).</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para contenido multilínea. Puede ser una o muchas líneas de texto.</a:t>
            </a:r>
            <a:endParaRPr b="0" i="0" sz="1600" u="none" cap="none" strike="noStrike">
              <a:solidFill>
                <a:schemeClr val="dk1"/>
              </a:solidFill>
              <a:latin typeface="Helvetica Neue Light"/>
              <a:ea typeface="Helvetica Neue Light"/>
              <a:cs typeface="Helvetica Neue Light"/>
              <a:sym typeface="Helvetica Neue Light"/>
            </a:endParaRPr>
          </a:p>
          <a:p>
            <a:pPr indent="0" lvl="0" marL="914400" marR="0" rtl="0" algn="l">
              <a:lnSpc>
                <a:spcPct val="150000"/>
              </a:lnSpc>
              <a:spcBef>
                <a:spcPts val="110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Atributo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“name”</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914400" marR="0" rtl="0" algn="l">
              <a:lnSpc>
                <a:spcPct val="150000"/>
              </a:lnSpc>
              <a:spcBef>
                <a:spcPts val="110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Control de formulario: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&lt;input&gt;: Text, Email, Password.</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914400" marR="0" rtl="0" algn="just">
              <a:lnSpc>
                <a:spcPct val="150000"/>
              </a:lnSpc>
              <a:spcBef>
                <a:spcPts val="1100"/>
              </a:spcBef>
              <a:spcAft>
                <a:spcPts val="1100"/>
              </a:spcAft>
              <a:buClr>
                <a:schemeClr val="dk1"/>
              </a:buClr>
              <a:buSzPts val="1100"/>
              <a:buFont typeface="Arial"/>
              <a:buNone/>
            </a:pPr>
            <a:r>
              <a:rPr b="0" i="0" lang="es" sz="1600" u="none" cap="none" strike="noStrike">
                <a:solidFill>
                  <a:schemeClr val="dk1"/>
                </a:solidFill>
                <a:latin typeface="Helvetica Neue Light"/>
                <a:ea typeface="Helvetica Neue Light"/>
                <a:cs typeface="Helvetica Neue Light"/>
                <a:sym typeface="Helvetica Neue Light"/>
              </a:rPr>
              <a:t>Control de formulario: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&lt;textarea&gt;&lt;/textarea&gt;</a:t>
            </a:r>
            <a:endParaRPr b="0" i="0" sz="12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49" name="Google Shape;349;p46"/>
          <p:cNvSpPr txBox="1"/>
          <p:nvPr/>
        </p:nvSpPr>
        <p:spPr>
          <a:xfrm>
            <a:off x="471750" y="475950"/>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BOTONES</a:t>
            </a:r>
            <a:endParaRPr b="0" i="1" sz="4000" u="none" cap="none" strike="noStrike">
              <a:solidFill>
                <a:schemeClr val="dk1"/>
              </a:solidFill>
              <a:latin typeface="Anton"/>
              <a:ea typeface="Anton"/>
              <a:cs typeface="Anton"/>
              <a:sym typeface="Anton"/>
            </a:endParaRPr>
          </a:p>
        </p:txBody>
      </p:sp>
      <p:pic>
        <p:nvPicPr>
          <p:cNvPr id="350" name="Google Shape;350;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1" name="Google Shape;351;p46"/>
          <p:cNvSpPr txBox="1"/>
          <p:nvPr/>
        </p:nvSpPr>
        <p:spPr>
          <a:xfrm>
            <a:off x="430650" y="1383025"/>
            <a:ext cx="82827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Los botones disparan las acciones del formulario. Hay 3 tipos: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envía los datos al archivo indicado como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Action</a:t>
            </a:r>
            <a:r>
              <a:rPr b="0" i="0" lang="es" sz="1700" u="none" cap="none" strike="noStrike">
                <a:solidFill>
                  <a:schemeClr val="dk1"/>
                </a:solidFill>
                <a:latin typeface="Helvetica Neue Light"/>
                <a:ea typeface="Helvetica Neue Light"/>
                <a:cs typeface="Helvetica Neue Light"/>
                <a:sym typeface="Helvetica Neue Light"/>
              </a:rPr>
              <a: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vacía todo lo ingresado y resetea los campos.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“no hace nada”, pensado para usarse con Javascript.</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Todos los botones son etiquetas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&lt;input&gt;</a:t>
            </a:r>
            <a:r>
              <a:rPr b="0" i="0" lang="es" sz="1700" u="none" cap="none" strike="noStrike">
                <a:solidFill>
                  <a:schemeClr val="dk1"/>
                </a:solidFill>
                <a:latin typeface="Helvetica Neue Light"/>
                <a:ea typeface="Helvetica Neue Light"/>
                <a:cs typeface="Helvetica Neue Light"/>
                <a:sym typeface="Helvetica Neue Light"/>
              </a:rPr>
              <a:t>, con distintos tipos de “</a:t>
            </a:r>
            <a:r>
              <a:rPr b="0" i="1" lang="es" sz="1700" u="none" cap="none" strike="noStrike">
                <a:solidFill>
                  <a:schemeClr val="dk1"/>
                </a:solidFill>
                <a:latin typeface="Helvetica Neue Light"/>
                <a:ea typeface="Helvetica Neue Light"/>
                <a:cs typeface="Helvetica Neue Light"/>
                <a:sym typeface="Helvetica Neue Light"/>
              </a:rPr>
              <a:t>Type</a:t>
            </a:r>
            <a:r>
              <a:rPr b="0" i="0" lang="es" sz="1700" u="none" cap="none" strike="noStrike">
                <a:solidFill>
                  <a:schemeClr val="dk1"/>
                </a:solidFill>
                <a:latin typeface="Helvetica Neue Light"/>
                <a:ea typeface="Helvetica Neue Light"/>
                <a:cs typeface="Helvetica Neue Light"/>
                <a:sym typeface="Helvetica Neue Light"/>
              </a:rPr>
              <a:t>”. El botón debe de estar dentro del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&lt;form&gt;</a:t>
            </a:r>
            <a:r>
              <a:rPr b="0" i="0" lang="es" sz="1700" u="none" cap="none" strike="noStrike">
                <a:solidFill>
                  <a:schemeClr val="dk1"/>
                </a:solidFill>
                <a:latin typeface="Helvetica Neue Light"/>
                <a:ea typeface="Helvetica Neue Light"/>
                <a:cs typeface="Helvetica Neue Light"/>
                <a:sym typeface="Helvetica Neue Light"/>
              </a:rPr>
              <a:t> que afectará.</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57" name="Google Shape;357;p47"/>
          <p:cNvGraphicFramePr/>
          <p:nvPr/>
        </p:nvGraphicFramePr>
        <p:xfrm>
          <a:off x="1782600" y="3503925"/>
          <a:ext cx="3000000" cy="3000000"/>
        </p:xfrm>
        <a:graphic>
          <a:graphicData uri="http://schemas.openxmlformats.org/drawingml/2006/table">
            <a:tbl>
              <a:tblPr>
                <a:noFill/>
                <a:tableStyleId>{F2C831D2-043E-4942-A4CA-BC7033ED81A3}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"submit"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"Enviar formulario"</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"reset"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"Limpiar formulario"</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"button"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"Sin acciones"</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58" name="Google Shape;358;p47"/>
          <p:cNvSpPr txBox="1"/>
          <p:nvPr/>
        </p:nvSpPr>
        <p:spPr>
          <a:xfrm>
            <a:off x="387600" y="1293550"/>
            <a:ext cx="8368800" cy="201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Representa la etiqueta del botón, la cual es normalmente mostrada por los navegadores dentro de éste.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submit</a:t>
            </a:r>
            <a:r>
              <a:rPr b="0" i="0" lang="es" sz="1600" u="none" cap="none" strike="noStrike">
                <a:solidFill>
                  <a:srgbClr val="000000"/>
                </a:solidFill>
                <a:latin typeface="Helvetica Neue Light"/>
                <a:ea typeface="Helvetica Neue Light"/>
                <a:cs typeface="Helvetica Neue Light"/>
                <a:sym typeface="Helvetica Neue Light"/>
              </a:rPr>
              <a:t>”: envía el formulario.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reset</a:t>
            </a:r>
            <a:r>
              <a:rPr b="0" i="0" lang="es" sz="1600" u="none" cap="none" strike="noStrike">
                <a:solidFill>
                  <a:srgbClr val="000000"/>
                </a:solidFill>
                <a:latin typeface="Helvetica Neue Light"/>
                <a:ea typeface="Helvetica Neue Light"/>
                <a:cs typeface="Helvetica Neue Light"/>
                <a:sym typeface="Helvetica Neue Light"/>
              </a:rPr>
              <a:t>”: resetea el formulario.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button</a:t>
            </a:r>
            <a:r>
              <a:rPr b="0" i="0" lang="es" sz="1600" u="none" cap="none" strike="noStrike">
                <a:solidFill>
                  <a:srgbClr val="000000"/>
                </a:solidFill>
                <a:latin typeface="Helvetica Neue Light"/>
                <a:ea typeface="Helvetica Neue Light"/>
                <a:cs typeface="Helvetica Neue Light"/>
                <a:sym typeface="Helvetica Neue Light"/>
              </a:rPr>
              <a:t>”: no tiene acciones por defecto.</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p:txBody>
      </p:sp>
      <p:sp>
        <p:nvSpPr>
          <p:cNvPr id="359" name="Google Shape;359;p47"/>
          <p:cNvSpPr txBox="1"/>
          <p:nvPr/>
        </p:nvSpPr>
        <p:spPr>
          <a:xfrm>
            <a:off x="471750" y="4940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 “VALUE”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PRIMEROS PASOS CON HTML</a:t>
            </a:r>
            <a:endParaRPr b="0" i="1" sz="3600" u="none" cap="none" strike="noStrike">
              <a:solidFill>
                <a:srgbClr val="121212"/>
              </a:solidFill>
              <a:latin typeface="Anton"/>
              <a:ea typeface="Anton"/>
              <a:cs typeface="Anton"/>
              <a:sym typeface="Anton"/>
            </a:endParaRPr>
          </a:p>
        </p:txBody>
      </p:sp>
      <p:sp>
        <p:nvSpPr>
          <p:cNvPr id="89" name="Google Shape;89;p21"/>
          <p:cNvSpPr txBox="1"/>
          <p:nvPr/>
        </p:nvSpPr>
        <p:spPr>
          <a:xfrm>
            <a:off x="2213250" y="1606525"/>
            <a:ext cx="4717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Clase 02. </a:t>
            </a:r>
            <a:r>
              <a:rPr b="0" i="0" lang="es"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90" name="Google Shape;90;p2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65" name="Google Shape;365;p48"/>
          <p:cNvSpPr txBox="1"/>
          <p:nvPr/>
        </p:nvSpPr>
        <p:spPr>
          <a:xfrm>
            <a:off x="471750" y="494100"/>
            <a:ext cx="8200500" cy="633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CONTROLES DE SELECCIÓN</a:t>
            </a:r>
            <a:endParaRPr b="0" i="1" sz="4000" u="none" cap="none" strike="noStrike">
              <a:solidFill>
                <a:schemeClr val="dk1"/>
              </a:solidFill>
              <a:latin typeface="Anton"/>
              <a:ea typeface="Anton"/>
              <a:cs typeface="Anton"/>
              <a:sym typeface="Anton"/>
            </a:endParaRPr>
          </a:p>
        </p:txBody>
      </p:sp>
      <p:pic>
        <p:nvPicPr>
          <p:cNvPr id="366" name="Google Shape;366;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7" name="Google Shape;367;p48"/>
          <p:cNvSpPr txBox="1"/>
          <p:nvPr/>
        </p:nvSpPr>
        <p:spPr>
          <a:xfrm>
            <a:off x="520200" y="1383025"/>
            <a:ext cx="81036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En estos casos, el usuario no puede ingresar libremente un texto, sino que el programador le da una lista predefinida. El dato que llega al elegir una opción se define desde el atributo </a:t>
            </a:r>
            <a:r>
              <a:rPr b="0" i="1" lang="es" sz="1600" u="none" cap="none" strike="noStrike">
                <a:solidFill>
                  <a:schemeClr val="dk1"/>
                </a:solidFill>
                <a:latin typeface="Helvetica Neue Light"/>
                <a:ea typeface="Helvetica Neue Light"/>
                <a:cs typeface="Helvetica Neue Light"/>
                <a:sym typeface="Helvetica Neue Light"/>
              </a:rPr>
              <a:t>“value”. </a:t>
            </a:r>
            <a:r>
              <a:rPr b="0" i="0" lang="es" sz="1600" u="none" cap="none" strike="noStrike">
                <a:solidFill>
                  <a:schemeClr val="dk1"/>
                </a:solidFill>
                <a:latin typeface="Helvetica Neue Light"/>
                <a:ea typeface="Helvetica Neue Light"/>
                <a:cs typeface="Helvetica Neue Light"/>
                <a:sym typeface="Helvetica Neue Light"/>
              </a:rPr>
              <a:t>Existen 3 grupos de controles de selección: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Botones de radio:</a:t>
            </a:r>
            <a:r>
              <a:rPr b="0" i="0" lang="es" sz="1600" u="none" cap="none" strike="noStrike">
                <a:solidFill>
                  <a:schemeClr val="dk1"/>
                </a:solidFill>
                <a:latin typeface="Helvetica Neue Light"/>
                <a:ea typeface="Helvetica Neue Light"/>
                <a:cs typeface="Helvetica Neue Light"/>
                <a:sym typeface="Helvetica Neue Light"/>
              </a:rPr>
              <a:t> sólo se puede elegir una opción.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Casillas de chequeo:</a:t>
            </a:r>
            <a:r>
              <a:rPr b="0" i="0" lang="es" sz="1600" u="none" cap="none" strike="noStrike">
                <a:solidFill>
                  <a:schemeClr val="dk1"/>
                </a:solidFill>
                <a:latin typeface="Helvetica Neue Light"/>
                <a:ea typeface="Helvetica Neue Light"/>
                <a:cs typeface="Helvetica Neue Light"/>
                <a:sym typeface="Helvetica Neue Light"/>
              </a:rPr>
              <a:t> de toda la lista de opciones, el usuario puede optar por una, todas o ninguna opción.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Menú desplegable:</a:t>
            </a:r>
            <a:r>
              <a:rPr b="0" i="0" lang="es" sz="1600" u="none" cap="none" strike="noStrike">
                <a:solidFill>
                  <a:schemeClr val="dk1"/>
                </a:solidFill>
                <a:latin typeface="Helvetica Neue Light"/>
                <a:ea typeface="Helvetica Neue Light"/>
                <a:cs typeface="Helvetica Neue Light"/>
                <a:sym typeface="Helvetica Neue Light"/>
              </a:rPr>
              <a:t> sólo es posible seleccionar una opción.</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3" name="Google Shape;373;p49"/>
          <p:cNvSpPr txBox="1"/>
          <p:nvPr/>
        </p:nvSpPr>
        <p:spPr>
          <a:xfrm>
            <a:off x="126000" y="975425"/>
            <a:ext cx="8892000" cy="94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En este caso es el valor que se enviará al enviarse el formulario.</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 </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374" name="Google Shape;374;p49"/>
          <p:cNvSpPr txBox="1"/>
          <p:nvPr/>
        </p:nvSpPr>
        <p:spPr>
          <a:xfrm>
            <a:off x="188800" y="1377600"/>
            <a:ext cx="88920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Botones de radio: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375" name="Google Shape;375;p49"/>
          <p:cNvGraphicFramePr/>
          <p:nvPr/>
        </p:nvGraphicFramePr>
        <p:xfrm>
          <a:off x="1597500" y="1784775"/>
          <a:ext cx="3000000" cy="3000000"/>
        </p:xfrm>
        <a:graphic>
          <a:graphicData uri="http://schemas.openxmlformats.org/drawingml/2006/table">
            <a:tbl>
              <a:tblPr>
                <a:noFill/>
                <a:tableStyleId>{F2C831D2-043E-4942-A4CA-BC7033ED81A3}</a:tableStyleId>
              </a:tblPr>
              <a:tblGrid>
                <a:gridCol w="5731200"/>
              </a:tblGrid>
              <a:tr h="13724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&gt;hombre&lt;/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"radio"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"sexo"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"hombre"</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&gt;mujer&lt;/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"radio"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"sexo"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"mujer"</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76" name="Google Shape;376;p49"/>
          <p:cNvSpPr txBox="1"/>
          <p:nvPr/>
        </p:nvSpPr>
        <p:spPr>
          <a:xfrm>
            <a:off x="188800" y="3115300"/>
            <a:ext cx="81921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Casillas de chequeo: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377" name="Google Shape;377;p49"/>
          <p:cNvGraphicFramePr/>
          <p:nvPr/>
        </p:nvGraphicFramePr>
        <p:xfrm>
          <a:off x="1597500" y="3557200"/>
          <a:ext cx="3000000" cy="3000000"/>
        </p:xfrm>
        <a:graphic>
          <a:graphicData uri="http://schemas.openxmlformats.org/drawingml/2006/table">
            <a:tbl>
              <a:tblPr>
                <a:noFill/>
                <a:tableStyleId>{F2C831D2-043E-4942-A4CA-BC7033ED81A3}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&gt;Acepta términos y condiciones&lt;/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"checkbox"</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"acepta"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"1"</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78" name="Google Shape;378;p49"/>
          <p:cNvSpPr txBox="1"/>
          <p:nvPr/>
        </p:nvSpPr>
        <p:spPr>
          <a:xfrm>
            <a:off x="471750" y="265500"/>
            <a:ext cx="8200500" cy="633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 “VALUE”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nvSpPr>
        <p:spPr>
          <a:xfrm>
            <a:off x="471750" y="400625"/>
            <a:ext cx="8200500" cy="58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&lt;LABEL&gt;</a:t>
            </a:r>
            <a:endParaRPr b="0" i="1" sz="4000" u="none" cap="none" strike="noStrike">
              <a:solidFill>
                <a:schemeClr val="dk1"/>
              </a:solidFill>
              <a:latin typeface="Anton"/>
              <a:ea typeface="Anton"/>
              <a:cs typeface="Anton"/>
              <a:sym typeface="Anton"/>
            </a:endParaRPr>
          </a:p>
        </p:txBody>
      </p:sp>
      <p:pic>
        <p:nvPicPr>
          <p:cNvPr id="384" name="Google Shape;38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85" name="Google Shape;385;p50"/>
          <p:cNvGraphicFramePr/>
          <p:nvPr/>
        </p:nvGraphicFramePr>
        <p:xfrm>
          <a:off x="1135000" y="3890600"/>
          <a:ext cx="3000000" cy="3000000"/>
        </p:xfrm>
        <a:graphic>
          <a:graphicData uri="http://schemas.openxmlformats.org/drawingml/2006/table">
            <a:tbl>
              <a:tblPr>
                <a:noFill/>
                <a:tableStyleId>{F2C831D2-043E-4942-A4CA-BC7033ED81A3}</a:tableStyleId>
              </a:tblPr>
              <a:tblGrid>
                <a:gridCol w="5731200"/>
              </a:tblGrid>
              <a:tr h="3302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label</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for</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"nombre_apellido"</a:t>
                      </a:r>
                      <a:r>
                        <a:rPr lang="es" sz="1400" u="none" cap="none" strike="noStrike">
                          <a:solidFill>
                            <a:srgbClr val="D9D9D9"/>
                          </a:solidFill>
                          <a:latin typeface="Didact Gothic"/>
                          <a:ea typeface="Didact Gothic"/>
                          <a:cs typeface="Didact Gothic"/>
                          <a:sym typeface="Didact Gothic"/>
                        </a:rPr>
                        <a:t>&gt;Nombre:&lt;/</a:t>
                      </a:r>
                      <a:r>
                        <a:rPr lang="es" sz="1400" u="none" cap="none" strike="noStrike">
                          <a:solidFill>
                            <a:srgbClr val="E06666"/>
                          </a:solidFill>
                          <a:latin typeface="Didact Gothic"/>
                          <a:ea typeface="Didact Gothic"/>
                          <a:cs typeface="Didact Gothic"/>
                          <a:sym typeface="Didact Gothic"/>
                        </a:rPr>
                        <a:t>label</a:t>
                      </a:r>
                      <a:r>
                        <a:rPr lang="es" sz="1400" u="none" cap="none" strike="noStrike">
                          <a:solidFill>
                            <a:srgbClr val="D9D9D9"/>
                          </a:solidFill>
                          <a:latin typeface="Didact Gothic"/>
                          <a:ea typeface="Didact Gothic"/>
                          <a:cs typeface="Didact Gothic"/>
                          <a:sym typeface="Didact Gothic"/>
                        </a:rPr>
                        <a:t>&gt;	</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"text"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"nombre_apellido"</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vMerge="1"/>
              </a:tr>
            </a:tbl>
          </a:graphicData>
        </a:graphic>
      </p:graphicFrame>
      <p:sp>
        <p:nvSpPr>
          <p:cNvPr id="386" name="Google Shape;386;p50"/>
          <p:cNvSpPr txBox="1"/>
          <p:nvPr/>
        </p:nvSpPr>
        <p:spPr>
          <a:xfrm>
            <a:off x="405750" y="984125"/>
            <a:ext cx="8332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Define formalmente a cada elemento de un formulario. Esta etiqueta es de mucha ayuda para generar un formulario accesible.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600"/>
              <a:buFont typeface="Arial"/>
              <a:buNone/>
            </a:pPr>
            <a:r>
              <a:rPr b="1" i="0" lang="es" sz="1600" u="none" cap="none" strike="noStrike">
                <a:solidFill>
                  <a:srgbClr val="000000"/>
                </a:solidFill>
                <a:latin typeface="Helvetica Neue"/>
                <a:ea typeface="Helvetica Neue"/>
                <a:cs typeface="Helvetica Neue"/>
                <a:sym typeface="Helvetica Neue"/>
              </a:rPr>
              <a:t>Su principal atributo es “for”, que va a referenciar a “label” con su elemento del formulario.</a:t>
            </a:r>
            <a:r>
              <a:rPr b="0" i="0" lang="es" sz="1600" u="none" cap="none" strike="noStrike">
                <a:solidFill>
                  <a:srgbClr val="000000"/>
                </a:solidFill>
                <a:latin typeface="Helvetica Neue Light"/>
                <a:ea typeface="Helvetica Neue Light"/>
                <a:cs typeface="Helvetica Neue Light"/>
                <a:sym typeface="Helvetica Neue Light"/>
              </a:rPr>
              <a:t> El valor del atributo “for” debe ser igual al valor del atributo “id” o “name” del elemento.</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92" name="Google Shape;392;p51"/>
          <p:cNvGraphicFramePr/>
          <p:nvPr/>
        </p:nvGraphicFramePr>
        <p:xfrm>
          <a:off x="1706400" y="2816500"/>
          <a:ext cx="3000000" cy="3000000"/>
        </p:xfrm>
        <a:graphic>
          <a:graphicData uri="http://schemas.openxmlformats.org/drawingml/2006/table">
            <a:tbl>
              <a:tblPr>
                <a:noFill/>
                <a:tableStyleId>{F2C831D2-043E-4942-A4CA-BC7033ED81A3}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select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"talles"</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"L"</a:t>
                      </a:r>
                      <a:r>
                        <a:rPr lang="es" sz="1400" u="none" cap="none" strike="noStrike">
                          <a:solidFill>
                            <a:srgbClr val="D9D9D9"/>
                          </a:solidFill>
                          <a:latin typeface="Didact Gothic"/>
                          <a:ea typeface="Didact Gothic"/>
                          <a:cs typeface="Didact Gothic"/>
                          <a:sym typeface="Didact Gothic"/>
                        </a:rPr>
                        <a:t>&gt;Large&lt;/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"M"</a:t>
                      </a:r>
                      <a:r>
                        <a:rPr lang="es" sz="1400" u="none" cap="none" strike="noStrike">
                          <a:solidFill>
                            <a:srgbClr val="D9D9D9"/>
                          </a:solidFill>
                          <a:latin typeface="Didact Gothic"/>
                          <a:ea typeface="Didact Gothic"/>
                          <a:cs typeface="Didact Gothic"/>
                          <a:sym typeface="Didact Gothic"/>
                        </a:rPr>
                        <a:t>&gt;Medium&lt;/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a:t>
                      </a:r>
                      <a:r>
                        <a:rPr lang="es" sz="1400" u="none" cap="none" strike="noStrike">
                          <a:solidFill>
                            <a:srgbClr val="D9D9D9"/>
                          </a:solidFill>
                          <a:latin typeface="Didact Gothic"/>
                          <a:ea typeface="Didact Gothic"/>
                          <a:cs typeface="Didact Gothic"/>
                          <a:sym typeface="Didact Gothic"/>
                        </a:rPr>
                        <a:t>&gt;Small&lt;/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select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93" name="Google Shape;393;p51"/>
          <p:cNvSpPr txBox="1"/>
          <p:nvPr/>
        </p:nvSpPr>
        <p:spPr>
          <a:xfrm>
            <a:off x="344400" y="959875"/>
            <a:ext cx="84552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el llamado </a:t>
            </a:r>
            <a:r>
              <a:rPr b="1" i="0" lang="es" sz="1800" u="none" cap="none" strike="noStrike">
                <a:solidFill>
                  <a:srgbClr val="000000"/>
                </a:solidFill>
                <a:latin typeface="Helvetica Neue"/>
                <a:ea typeface="Helvetica Neue"/>
                <a:cs typeface="Helvetica Neue"/>
                <a:sym typeface="Helvetica Neue"/>
              </a:rPr>
              <a:t>combo-box, selector o menú</a:t>
            </a:r>
            <a:r>
              <a:rPr b="0" i="0" lang="es" sz="1800" u="none" cap="none" strike="noStrike">
                <a:solidFill>
                  <a:srgbClr val="000000"/>
                </a:solidFill>
                <a:latin typeface="Helvetica Neue Light"/>
                <a:ea typeface="Helvetica Neue Light"/>
                <a:cs typeface="Helvetica Neue Light"/>
                <a:sym typeface="Helvetica Neue Light"/>
              </a:rPr>
              <a:t>. De toda la lista, se puede elegir una opción (aunque tiene un atributo que permite cambiarlo). Lo ideal es que sean al menos dos elementos distintos para observar el select: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sp>
        <p:nvSpPr>
          <p:cNvPr id="394" name="Google Shape;394;p51"/>
          <p:cNvSpPr txBox="1"/>
          <p:nvPr/>
        </p:nvSpPr>
        <p:spPr>
          <a:xfrm>
            <a:off x="471750" y="469400"/>
            <a:ext cx="8200500" cy="58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MENÚ DESPLEGABLE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nvSpPr>
        <p:spPr>
          <a:xfrm>
            <a:off x="471750" y="481750"/>
            <a:ext cx="8200500" cy="69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CONJUNTO DE CAMPO</a:t>
            </a:r>
            <a:endParaRPr b="0" i="1" sz="4000" u="none" cap="none" strike="noStrike">
              <a:solidFill>
                <a:schemeClr val="dk1"/>
              </a:solidFill>
              <a:latin typeface="Anton"/>
              <a:ea typeface="Anton"/>
              <a:cs typeface="Anton"/>
              <a:sym typeface="Anton"/>
            </a:endParaRPr>
          </a:p>
          <a:p>
            <a:pPr indent="0" lvl="0" marL="0" marR="0" rtl="0" algn="l">
              <a:lnSpc>
                <a:spcPct val="150000"/>
              </a:lnSpc>
              <a:spcBef>
                <a:spcPts val="1100"/>
              </a:spcBef>
              <a:spcAft>
                <a:spcPts val="1100"/>
              </a:spcAft>
              <a:buClr>
                <a:srgbClr val="000000"/>
              </a:buClr>
              <a:buSzPts val="4000"/>
              <a:buFont typeface="Arial"/>
              <a:buNone/>
            </a:pPr>
            <a:r>
              <a:t/>
            </a:r>
            <a:endParaRPr b="0" i="0" sz="4000" u="none" cap="none" strike="noStrike">
              <a:solidFill>
                <a:schemeClr val="dk1"/>
              </a:solidFill>
              <a:latin typeface="Anton"/>
              <a:ea typeface="Anton"/>
              <a:cs typeface="Anton"/>
              <a:sym typeface="Anton"/>
            </a:endParaRPr>
          </a:p>
        </p:txBody>
      </p:sp>
      <p:pic>
        <p:nvPicPr>
          <p:cNvPr id="400" name="Google Shape;400;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01" name="Google Shape;401;p52"/>
          <p:cNvGraphicFramePr/>
          <p:nvPr/>
        </p:nvGraphicFramePr>
        <p:xfrm>
          <a:off x="1772625" y="3199125"/>
          <a:ext cx="3000000" cy="3000000"/>
        </p:xfrm>
        <a:graphic>
          <a:graphicData uri="http://schemas.openxmlformats.org/drawingml/2006/table">
            <a:tbl>
              <a:tblPr>
                <a:noFill/>
                <a:tableStyleId>{F2C831D2-043E-4942-A4CA-BC7033ED81A3}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fieldset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legend</a:t>
                      </a:r>
                      <a:r>
                        <a:rPr lang="es" sz="1400" u="none" cap="none" strike="noStrike">
                          <a:solidFill>
                            <a:srgbClr val="D9D9D9"/>
                          </a:solidFill>
                          <a:latin typeface="Didact Gothic"/>
                          <a:ea typeface="Didact Gothic"/>
                          <a:cs typeface="Didact Gothic"/>
                          <a:sym typeface="Didact Gothic"/>
                        </a:rPr>
                        <a:t>&gt;Talle de remera&lt;/</a:t>
                      </a:r>
                      <a:r>
                        <a:rPr lang="es" sz="1400" u="none" cap="none" strike="noStrike">
                          <a:solidFill>
                            <a:srgbClr val="E06666"/>
                          </a:solidFill>
                          <a:latin typeface="Didact Gothic"/>
                          <a:ea typeface="Didact Gothic"/>
                          <a:cs typeface="Didact Gothic"/>
                          <a:sym typeface="Didact Gothic"/>
                        </a:rPr>
                        <a:t>legend</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999999"/>
                          </a:solidFill>
                          <a:latin typeface="Didact Gothic"/>
                          <a:ea typeface="Didact Gothic"/>
                          <a:cs typeface="Didact Gothic"/>
                          <a:sym typeface="Didact Gothic"/>
                        </a:rPr>
                        <a:t>&lt;!-- Aquí irán los elementos de formulario --&gt;</a:t>
                      </a:r>
                      <a:endParaRPr sz="1400" u="none" cap="none" strike="noStrike">
                        <a:solidFill>
                          <a:srgbClr val="99999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fieldset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02" name="Google Shape;402;p52"/>
          <p:cNvSpPr txBox="1"/>
          <p:nvPr/>
        </p:nvSpPr>
        <p:spPr>
          <a:xfrm>
            <a:off x="316925" y="1008400"/>
            <a:ext cx="8200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Las etiquetas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&lt;fieldset&gt;</a:t>
            </a:r>
            <a:r>
              <a:rPr b="0" i="0" lang="es" sz="1600" u="none" cap="none" strike="noStrike">
                <a:solidFill>
                  <a:srgbClr val="000000"/>
                </a:solidFill>
                <a:latin typeface="Helvetica Neue Light"/>
                <a:ea typeface="Helvetica Neue Light"/>
                <a:cs typeface="Helvetica Neue Light"/>
                <a:sym typeface="Helvetica Neue Light"/>
              </a:rPr>
              <a:t> y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&lt;legend&gt;</a:t>
            </a:r>
            <a:r>
              <a:rPr b="0" i="0" lang="es" sz="1600" u="none" cap="none" strike="noStrike">
                <a:solidFill>
                  <a:srgbClr val="000000"/>
                </a:solidFill>
                <a:latin typeface="Helvetica Neue Light"/>
                <a:ea typeface="Helvetica Neue Light"/>
                <a:cs typeface="Helvetica Neue Light"/>
                <a:sym typeface="Helvetica Neue Light"/>
              </a:rPr>
              <a:t> se utilizan en conjunto. La primera, tiene como objetivo crear grupos de elementos del formulario que posean un mismo propósito; mientras que la segunda, define formalmente el propósito del elemento fieldset. Se estructuran de la siguiente manera:</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ENLACES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4"/>
          <p:cNvPicPr preferRelativeResize="0"/>
          <p:nvPr/>
        </p:nvPicPr>
        <p:blipFill rotWithShape="1">
          <a:blip r:embed="rId3">
            <a:alphaModFix/>
          </a:blip>
          <a:srcRect b="0" l="0" r="0" t="0"/>
          <a:stretch/>
        </p:blipFill>
        <p:spPr>
          <a:xfrm>
            <a:off x="856463" y="0"/>
            <a:ext cx="7431074" cy="459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8" name="Google Shape;418;p55"/>
          <p:cNvSpPr txBox="1"/>
          <p:nvPr/>
        </p:nvSpPr>
        <p:spPr>
          <a:xfrm>
            <a:off x="665850" y="4500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4000" u="none" cap="none" strike="noStrike">
                <a:solidFill>
                  <a:schemeClr val="dk1"/>
                </a:solidFill>
                <a:latin typeface="Anton"/>
                <a:ea typeface="Anton"/>
                <a:cs typeface="Anton"/>
                <a:sym typeface="Anton"/>
              </a:rPr>
              <a:t>ARQUITECTURA DE UN SITIO</a:t>
            </a:r>
            <a:endParaRPr b="0" i="1" sz="4000" u="none" cap="none" strike="noStrike">
              <a:solidFill>
                <a:srgbClr val="000000"/>
              </a:solidFill>
              <a:latin typeface="Anton"/>
              <a:ea typeface="Anton"/>
              <a:cs typeface="Anton"/>
              <a:sym typeface="Anton"/>
            </a:endParaRPr>
          </a:p>
        </p:txBody>
      </p:sp>
      <p:graphicFrame>
        <p:nvGraphicFramePr>
          <p:cNvPr id="419" name="Google Shape;419;p55"/>
          <p:cNvGraphicFramePr/>
          <p:nvPr/>
        </p:nvGraphicFramePr>
        <p:xfrm>
          <a:off x="1206000" y="3536616"/>
          <a:ext cx="3000000" cy="3000000"/>
        </p:xfrm>
        <a:graphic>
          <a:graphicData uri="http://schemas.openxmlformats.org/drawingml/2006/table">
            <a:tbl>
              <a:tblPr>
                <a:noFill/>
                <a:tableStyleId>{F2C831D2-043E-4942-A4CA-BC7033ED81A3}</a:tableStyleId>
              </a:tblPr>
              <a:tblGrid>
                <a:gridCol w="6732000"/>
              </a:tblGrid>
              <a:tr h="4751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a:solidFill>
                            <a:srgbClr val="D9D9D9"/>
                          </a:solidFill>
                          <a:latin typeface="Didact Gothic"/>
                          <a:ea typeface="Didact Gothic"/>
                          <a:cs typeface="Didact Gothic"/>
                          <a:sym typeface="Didact Gothic"/>
                        </a:rPr>
                        <a:t> </a:t>
                      </a: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href</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a:t>
                      </a:r>
                      <a:r>
                        <a:rPr lang="es" sz="1800">
                          <a:solidFill>
                            <a:srgbClr val="93C47D"/>
                          </a:solidFill>
                          <a:latin typeface="Didact Gothic"/>
                          <a:ea typeface="Didact Gothic"/>
                          <a:cs typeface="Didact Gothic"/>
                          <a:sym typeface="Didact Gothic"/>
                        </a:rPr>
                        <a:t>archivo</a:t>
                      </a:r>
                      <a:r>
                        <a:rPr lang="es" sz="1800" u="none" cap="none" strike="noStrike">
                          <a:solidFill>
                            <a:srgbClr val="93C47D"/>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r>
                        <a:rPr lang="es" sz="1800">
                          <a:solidFill>
                            <a:srgbClr val="D9D9D9"/>
                          </a:solidFill>
                          <a:latin typeface="Didact Gothic"/>
                          <a:ea typeface="Didact Gothic"/>
                          <a:cs typeface="Didact Gothic"/>
                          <a:sym typeface="Didact Gothic"/>
                        </a:rPr>
                        <a:t>Nombre del enlace</a:t>
                      </a: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20" name="Google Shape;420;p55"/>
          <p:cNvSpPr txBox="1"/>
          <p:nvPr/>
        </p:nvSpPr>
        <p:spPr>
          <a:xfrm>
            <a:off x="347100" y="1427388"/>
            <a:ext cx="8449800" cy="1932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a:t>
            </a:r>
            <a:r>
              <a:rPr b="0" i="0" lang="es" sz="1600" u="none" cap="none" strike="noStrike">
                <a:solidFill>
                  <a:srgbClr val="000000"/>
                </a:solidFill>
                <a:latin typeface="Helvetica Neue Light"/>
                <a:ea typeface="Helvetica Neue Light"/>
                <a:cs typeface="Helvetica Neue Light"/>
                <a:sym typeface="Helvetica Neue Light"/>
              </a:rPr>
              <a:t>también conocidos como </a:t>
            </a:r>
            <a:r>
              <a:rPr b="1" i="0" lang="es" sz="1600" u="none" cap="none" strike="noStrike">
                <a:solidFill>
                  <a:srgbClr val="000000"/>
                </a:solidFill>
                <a:latin typeface="Helvetica Neue"/>
                <a:ea typeface="Helvetica Neue"/>
                <a:cs typeface="Helvetica Neue"/>
                <a:sym typeface="Helvetica Neue"/>
              </a:rPr>
              <a:t>links</a:t>
            </a:r>
            <a:r>
              <a:rPr b="0" i="0" lang="es" sz="1600" u="none" cap="none" strike="noStrike">
                <a:solidFill>
                  <a:srgbClr val="000000"/>
                </a:solidFill>
                <a:latin typeface="Helvetica Neue Light"/>
                <a:ea typeface="Helvetica Neue Light"/>
                <a:cs typeface="Helvetica Neue Light"/>
                <a:sym typeface="Helvetica Neue Light"/>
              </a:rPr>
              <a:t> o anchors, se utilizan para relacionar partes del mismo documento. Por defecto, se visualizan azules y subrayados.</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Para crear uno, es necesario utilizar la etiqueta de ancla </a:t>
            </a:r>
            <a:r>
              <a:rPr b="1" i="0" lang="es" sz="1600" u="none" cap="none" strike="noStrike">
                <a:solidFill>
                  <a:srgbClr val="000000"/>
                </a:solidFill>
                <a:latin typeface="Helvetica Neue"/>
                <a:ea typeface="Helvetica Neue"/>
                <a:cs typeface="Helvetica Neue"/>
                <a:sym typeface="Helvetica Neue"/>
              </a:rPr>
              <a:t>&lt;a&gt;</a:t>
            </a:r>
            <a:r>
              <a:rPr b="0" i="0" lang="es" sz="1600" u="none" cap="none" strike="noStrike">
                <a:solidFill>
                  <a:srgbClr val="000000"/>
                </a:solidFill>
                <a:latin typeface="Helvetica Neue Light"/>
                <a:ea typeface="Helvetica Neue Light"/>
                <a:cs typeface="Helvetica Neue Light"/>
                <a:sym typeface="Helvetica Neue Light"/>
              </a:rPr>
              <a:t> con el atributo </a:t>
            </a:r>
            <a:r>
              <a:rPr b="0" i="1" lang="es" sz="1600" u="none" cap="none" strike="noStrike">
                <a:solidFill>
                  <a:srgbClr val="000000"/>
                </a:solidFill>
                <a:latin typeface="Helvetica Neue Light"/>
                <a:ea typeface="Helvetica Neue Light"/>
                <a:cs typeface="Helvetica Neue Light"/>
                <a:sym typeface="Helvetica Neue Light"/>
              </a:rPr>
              <a:t>“href”</a:t>
            </a:r>
            <a:r>
              <a:rPr b="0" i="0" lang="es" sz="1600" u="none" cap="none" strike="noStrike">
                <a:solidFill>
                  <a:srgbClr val="000000"/>
                </a:solidFill>
                <a:latin typeface="Helvetica Neue Light"/>
                <a:ea typeface="Helvetica Neue Light"/>
                <a:cs typeface="Helvetica Neue Light"/>
                <a:sym typeface="Helvetica Neue Light"/>
              </a:rPr>
              <a:t>, que establecerá el destino al que apunta. Por ejemplo:</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24" name="Shape 424"/>
        <p:cNvGrpSpPr/>
        <p:nvPr/>
      </p:nvGrpSpPr>
      <p:grpSpPr>
        <a:xfrm>
          <a:off x="0" y="0"/>
          <a:ext cx="0" cy="0"/>
          <a:chOff x="0" y="0"/>
          <a:chExt cx="0" cy="0"/>
        </a:xfrm>
      </p:grpSpPr>
      <p:sp>
        <p:nvSpPr>
          <p:cNvPr id="425" name="Google Shape;425;p56"/>
          <p:cNvSpPr txBox="1"/>
          <p:nvPr/>
        </p:nvSpPr>
        <p:spPr>
          <a:xfrm>
            <a:off x="1119000" y="2077200"/>
            <a:ext cx="69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1" lang="es" sz="3600" u="none" cap="none" strike="noStrike">
                <a:solidFill>
                  <a:schemeClr val="dk1"/>
                </a:solidFill>
                <a:latin typeface="Anton"/>
                <a:ea typeface="Anton"/>
                <a:cs typeface="Anton"/>
                <a:sym typeface="Anton"/>
              </a:rPr>
              <a:t>ENLACES RELATIVOS, ABSOLUTOS E INTERNOS</a:t>
            </a:r>
            <a:endParaRPr b="0" i="1" sz="3600" u="none" cap="none" strike="noStrike">
              <a:solidFill>
                <a:schemeClr val="dk1"/>
              </a:solidFill>
              <a:latin typeface="Anton"/>
              <a:ea typeface="Anton"/>
              <a:cs typeface="Anton"/>
              <a:sym typeface="Anton"/>
            </a:endParaRPr>
          </a:p>
        </p:txBody>
      </p:sp>
      <p:pic>
        <p:nvPicPr>
          <p:cNvPr id="426" name="Google Shape;426;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2" name="Google Shape;432;p57"/>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RELATIVOS</a:t>
            </a:r>
            <a:endParaRPr b="0" i="0" sz="1800" u="none" cap="none" strike="noStrike">
              <a:solidFill>
                <a:schemeClr val="dk1"/>
              </a:solidFill>
              <a:latin typeface="Anton"/>
              <a:ea typeface="Anton"/>
              <a:cs typeface="Anton"/>
              <a:sym typeface="Anton"/>
            </a:endParaRPr>
          </a:p>
        </p:txBody>
      </p:sp>
      <p:graphicFrame>
        <p:nvGraphicFramePr>
          <p:cNvPr id="433" name="Google Shape;433;p57"/>
          <p:cNvGraphicFramePr/>
          <p:nvPr/>
        </p:nvGraphicFramePr>
        <p:xfrm>
          <a:off x="1706400" y="2537363"/>
          <a:ext cx="3000000" cy="3000000"/>
        </p:xfrm>
        <a:graphic>
          <a:graphicData uri="http://schemas.openxmlformats.org/drawingml/2006/table">
            <a:tbl>
              <a:tblPr>
                <a:noFill/>
                <a:tableStyleId>{F2C831D2-043E-4942-A4CA-BC7033ED81A3}</a:tableStyleId>
              </a:tblPr>
              <a:tblGrid>
                <a:gridCol w="5731200"/>
              </a:tblGrid>
              <a:tr h="210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"contacto.html"</a:t>
                      </a:r>
                      <a:r>
                        <a:rPr lang="es" sz="1400" u="none" cap="none" strike="noStrike">
                          <a:solidFill>
                            <a:srgbClr val="D9D9D9"/>
                          </a:solidFill>
                          <a:latin typeface="Didact Gothic"/>
                          <a:ea typeface="Didact Gothic"/>
                          <a:cs typeface="Didact Gothic"/>
                          <a:sym typeface="Didact Gothic"/>
                        </a:rPr>
                        <a:t>&gt;Contacto&lt;/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34" name="Google Shape;434;p57"/>
          <p:cNvSpPr txBox="1"/>
          <p:nvPr/>
        </p:nvSpPr>
        <p:spPr>
          <a:xfrm>
            <a:off x="665850" y="1355875"/>
            <a:ext cx="78123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relativos</a:t>
            </a:r>
            <a:r>
              <a:rPr b="0" i="0" lang="es" sz="1600" u="none" cap="none" strike="noStrike">
                <a:solidFill>
                  <a:srgbClr val="000000"/>
                </a:solidFill>
                <a:latin typeface="Helvetica Neue Light"/>
                <a:ea typeface="Helvetica Neue Light"/>
                <a:cs typeface="Helvetica Neue Light"/>
                <a:sym typeface="Helvetica Neue Light"/>
              </a:rPr>
              <a:t> son aquellos que apuntan a páginas ubicadas dentro del mismo proyecto. Si la página referenciada se encuentra en el mismo directorio, alcanza con mencionar el nombre de la misma para generar el enlace.</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sp>
        <p:nvSpPr>
          <p:cNvPr id="435" name="Google Shape;435;p57"/>
          <p:cNvSpPr txBox="1"/>
          <p:nvPr/>
        </p:nvSpPr>
        <p:spPr>
          <a:xfrm>
            <a:off x="609450" y="3121425"/>
            <a:ext cx="7925100" cy="74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En caso de que el archivo se encuentre en un directorio específico, el mismo deberá ser</a:t>
            </a:r>
            <a:r>
              <a:rPr lang="es" sz="1600">
                <a:latin typeface="Helvetica Neue Light"/>
                <a:ea typeface="Helvetica Neue Light"/>
                <a:cs typeface="Helvetica Neue Light"/>
                <a:sym typeface="Helvetica Neue Light"/>
              </a:rPr>
              <a:t> </a:t>
            </a:r>
            <a:r>
              <a:rPr b="0" i="0" lang="es" sz="1600" u="none" cap="none" strike="noStrike">
                <a:solidFill>
                  <a:srgbClr val="000000"/>
                </a:solidFill>
                <a:latin typeface="Helvetica Neue Light"/>
                <a:ea typeface="Helvetica Neue Light"/>
                <a:cs typeface="Helvetica Neue Light"/>
                <a:sym typeface="Helvetica Neue Light"/>
              </a:rPr>
              <a:t>mencionado.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436" name="Google Shape;436;p57"/>
          <p:cNvGraphicFramePr/>
          <p:nvPr/>
        </p:nvGraphicFramePr>
        <p:xfrm>
          <a:off x="1706400" y="3982725"/>
          <a:ext cx="3000000" cy="3000000"/>
        </p:xfrm>
        <a:graphic>
          <a:graphicData uri="http://schemas.openxmlformats.org/drawingml/2006/table">
            <a:tbl>
              <a:tblPr>
                <a:noFill/>
                <a:tableStyleId>{F2C831D2-043E-4942-A4CA-BC7033ED81A3}</a:tableStyleId>
              </a:tblPr>
              <a:tblGrid>
                <a:gridCol w="5731200"/>
              </a:tblGrid>
              <a:tr h="316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secciones</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contacto</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html</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&gt;Ver p</a:t>
                      </a:r>
                      <a:r>
                        <a:rPr lang="es">
                          <a:solidFill>
                            <a:srgbClr val="D9D9D9"/>
                          </a:solidFill>
                          <a:latin typeface="Didact Gothic"/>
                          <a:ea typeface="Didact Gothic"/>
                          <a:cs typeface="Didact Gothic"/>
                          <a:sym typeface="Didact Gothic"/>
                        </a:rPr>
                        <a:t>ágina de contacto</a:t>
                      </a: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4" name="Shape 94"/>
        <p:cNvGrpSpPr/>
        <p:nvPr/>
      </p:nvGrpSpPr>
      <p:grpSpPr>
        <a:xfrm>
          <a:off x="0" y="0"/>
          <a:ext cx="0" cy="0"/>
          <a:chOff x="0" y="0"/>
          <a:chExt cx="0" cy="0"/>
        </a:xfrm>
      </p:grpSpPr>
      <p:sp>
        <p:nvSpPr>
          <p:cNvPr id="95" name="Google Shape;95;p2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Comprender la sintaxis de HTML.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las diferentes etiquetas y el uso de cada una.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Dominar el concepto de web semántica, y las etiquetas HTML5 de estructura.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6" name="Google Shape;96;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2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98" name="Google Shape;98;p2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2" name="Google Shape;442;p58"/>
          <p:cNvGraphicFramePr/>
          <p:nvPr/>
        </p:nvGraphicFramePr>
        <p:xfrm>
          <a:off x="813100" y="3004000"/>
          <a:ext cx="3000000" cy="3000000"/>
        </p:xfrm>
        <a:graphic>
          <a:graphicData uri="http://schemas.openxmlformats.org/drawingml/2006/table">
            <a:tbl>
              <a:tblPr>
                <a:noFill/>
                <a:tableStyleId>{F2C831D2-043E-4942-A4CA-BC7033ED81A3}</a:tableStyleId>
              </a:tblPr>
              <a:tblGrid>
                <a:gridCol w="7517800"/>
              </a:tblGrid>
              <a:tr h="847950">
                <a:tc>
                  <a:txBody>
                    <a:bodyPr/>
                    <a:lstStyle/>
                    <a:p>
                      <a:pPr indent="0" lvl="0" marL="0" marR="0" rtl="0" algn="ctr">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https://www.nombredelsitio.com/pagina.html</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&gt;</a:t>
                      </a:r>
                      <a:r>
                        <a:rPr lang="es">
                          <a:solidFill>
                            <a:srgbClr val="D9D9D9"/>
                          </a:solidFill>
                          <a:latin typeface="Didact Gothic"/>
                          <a:ea typeface="Didact Gothic"/>
                          <a:cs typeface="Didact Gothic"/>
                          <a:sym typeface="Didact Gothic"/>
                        </a:rPr>
                        <a:t>Nombre del enlace</a:t>
                      </a: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43" name="Google Shape;443;p58"/>
          <p:cNvSpPr txBox="1"/>
          <p:nvPr/>
        </p:nvSpPr>
        <p:spPr>
          <a:xfrm>
            <a:off x="639750" y="1505750"/>
            <a:ext cx="7864500" cy="11679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Los </a:t>
            </a:r>
            <a:r>
              <a:rPr b="1" i="0" lang="es" sz="1900" u="none" cap="none" strike="noStrike">
                <a:solidFill>
                  <a:srgbClr val="000000"/>
                </a:solidFill>
                <a:latin typeface="Helvetica Neue"/>
                <a:ea typeface="Helvetica Neue"/>
                <a:cs typeface="Helvetica Neue"/>
                <a:sym typeface="Helvetica Neue"/>
              </a:rPr>
              <a:t>enlaces absolutos</a:t>
            </a:r>
            <a:r>
              <a:rPr b="0" i="0" lang="es" sz="1900" u="none" cap="none" strike="noStrike">
                <a:solidFill>
                  <a:srgbClr val="000000"/>
                </a:solidFill>
                <a:latin typeface="Helvetica Neue Light"/>
                <a:ea typeface="Helvetica Neue Light"/>
                <a:cs typeface="Helvetica Neue Light"/>
                <a:sym typeface="Helvetica Neue Light"/>
              </a:rPr>
              <a:t> son aquellos cuyo destino apunta a un documento que está fuera del sitio, y debe ser especificado utilizando la URL completa:</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444" name="Google Shape;444;p58"/>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ABSOLUTOS</a:t>
            </a:r>
            <a:endParaRPr b="0" i="0" sz="1800" u="none" cap="none" strike="noStrike">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INTERNOS</a:t>
            </a:r>
            <a:endParaRPr b="0" i="0" sz="1800" u="none" cap="none" strike="noStrike">
              <a:solidFill>
                <a:schemeClr val="dk1"/>
              </a:solidFill>
              <a:latin typeface="Anton"/>
              <a:ea typeface="Anton"/>
              <a:cs typeface="Anton"/>
              <a:sym typeface="Anton"/>
            </a:endParaRPr>
          </a:p>
        </p:txBody>
      </p:sp>
      <p:graphicFrame>
        <p:nvGraphicFramePr>
          <p:cNvPr id="450" name="Google Shape;450;p59"/>
          <p:cNvGraphicFramePr/>
          <p:nvPr/>
        </p:nvGraphicFramePr>
        <p:xfrm>
          <a:off x="1714700" y="2867050"/>
          <a:ext cx="3000000" cy="3000000"/>
        </p:xfrm>
        <a:graphic>
          <a:graphicData uri="http://schemas.openxmlformats.org/drawingml/2006/table">
            <a:tbl>
              <a:tblPr>
                <a:noFill/>
                <a:tableStyleId>{F2C831D2-043E-4942-A4CA-BC7033ED81A3}</a:tableStyleId>
              </a:tblPr>
              <a:tblGrid>
                <a:gridCol w="5943600"/>
              </a:tblGrid>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&gt;Ir al pie de página&lt;/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a:solidFill>
                            <a:srgbClr val="D9D9D9"/>
                          </a:solidFill>
                          <a:latin typeface="Didact Gothic"/>
                          <a:ea typeface="Didact Gothic"/>
                          <a:cs typeface="Didact Gothic"/>
                          <a:sym typeface="Didact Gothic"/>
                        </a:rPr>
                        <a: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id</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51" name="Google Shape;451;p59"/>
          <p:cNvSpPr txBox="1"/>
          <p:nvPr/>
        </p:nvSpPr>
        <p:spPr>
          <a:xfrm>
            <a:off x="598400" y="1721271"/>
            <a:ext cx="8176200" cy="86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Los </a:t>
            </a:r>
            <a:r>
              <a:rPr b="1" i="0" lang="es" sz="1800" u="none" cap="none" strike="noStrike">
                <a:solidFill>
                  <a:schemeClr val="dk1"/>
                </a:solidFill>
                <a:latin typeface="Helvetica Neue"/>
                <a:ea typeface="Helvetica Neue"/>
                <a:cs typeface="Helvetica Neue"/>
                <a:sym typeface="Helvetica Neue"/>
              </a:rPr>
              <a:t>enlaces internos </a:t>
            </a:r>
            <a:r>
              <a:rPr b="0" i="0" lang="es" sz="1800" u="none" cap="none" strike="noStrike">
                <a:solidFill>
                  <a:schemeClr val="dk1"/>
                </a:solidFill>
                <a:latin typeface="Helvetica Neue Light"/>
                <a:ea typeface="Helvetica Neue Light"/>
                <a:cs typeface="Helvetica Neue Light"/>
                <a:sym typeface="Helvetica Neue Light"/>
              </a:rPr>
              <a:t>permiten referenciar secciones de tu página, para lo cual se utiliza el </a:t>
            </a:r>
            <a:r>
              <a:rPr b="1" i="0" lang="es" sz="1800" u="none" cap="none" strike="noStrike">
                <a:solidFill>
                  <a:schemeClr val="dk1"/>
                </a:solidFill>
                <a:latin typeface="Helvetica Neue"/>
                <a:ea typeface="Helvetica Neue"/>
                <a:cs typeface="Helvetica Neue"/>
                <a:sym typeface="Helvetica Neue"/>
              </a:rPr>
              <a:t>id</a:t>
            </a:r>
            <a:r>
              <a:rPr b="0" i="0" lang="es" sz="1800" u="none" cap="none" strike="noStrike">
                <a:solidFill>
                  <a:schemeClr val="dk1"/>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452" name="Google Shape;45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aphicFrame>
        <p:nvGraphicFramePr>
          <p:cNvPr id="457" name="Google Shape;457;p60"/>
          <p:cNvGraphicFramePr/>
          <p:nvPr/>
        </p:nvGraphicFramePr>
        <p:xfrm>
          <a:off x="1642201" y="959963"/>
          <a:ext cx="3000000" cy="3000000"/>
        </p:xfrm>
        <a:graphic>
          <a:graphicData uri="http://schemas.openxmlformats.org/drawingml/2006/table">
            <a:tbl>
              <a:tblPr>
                <a:noFill/>
                <a:tableStyleId>{F2C831D2-043E-4942-A4CA-BC7033ED81A3}</a:tableStyleId>
              </a:tblPr>
              <a:tblGrid>
                <a:gridCol w="5972150"/>
              </a:tblGrid>
              <a:tr h="980425">
                <a:tc>
                  <a:txBody>
                    <a:bodyPr/>
                    <a:lstStyle/>
                    <a:p>
                      <a:pPr indent="0" lvl="0" marL="0" marR="0" rtl="0" algn="ctr">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pagina</a:t>
                      </a:r>
                      <a:r>
                        <a:rPr lang="es" sz="1400" u="none" cap="none" strike="noStrike">
                          <a:solidFill>
                            <a:srgbClr val="93C47D"/>
                          </a:solidFill>
                          <a:latin typeface="Didact Gothic"/>
                          <a:ea typeface="Didact Gothic"/>
                          <a:cs typeface="Didact Gothic"/>
                          <a:sym typeface="Didact Gothic"/>
                        </a:rPr>
                        <a:t>.html#</a:t>
                      </a:r>
                      <a:r>
                        <a:rPr lang="es">
                          <a:solidFill>
                            <a:srgbClr val="93C47D"/>
                          </a:solidFill>
                          <a:latin typeface="Didact Gothic"/>
                          <a:ea typeface="Didact Gothic"/>
                          <a:cs typeface="Didact Gothic"/>
                          <a:sym typeface="Didact Gothic"/>
                        </a:rPr>
                        <a:t>seccion</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&gt;Ir a una </a:t>
                      </a:r>
                      <a:r>
                        <a:rPr lang="es">
                          <a:solidFill>
                            <a:srgbClr val="D9D9D9"/>
                          </a:solidFill>
                          <a:latin typeface="Didact Gothic"/>
                          <a:ea typeface="Didact Gothic"/>
                          <a:cs typeface="Didact Gothic"/>
                          <a:sym typeface="Didact Gothic"/>
                        </a:rPr>
                        <a:t>sección dentro de una página</a:t>
                      </a: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aphicFrame>
        <p:nvGraphicFramePr>
          <p:cNvPr id="458" name="Google Shape;458;p60"/>
          <p:cNvGraphicFramePr/>
          <p:nvPr/>
        </p:nvGraphicFramePr>
        <p:xfrm>
          <a:off x="1785250" y="3483800"/>
          <a:ext cx="3000000" cy="3000000"/>
        </p:xfrm>
        <a:graphic>
          <a:graphicData uri="http://schemas.openxmlformats.org/drawingml/2006/table">
            <a:tbl>
              <a:tblPr>
                <a:noFill/>
                <a:tableStyleId>{F2C831D2-043E-4942-A4CA-BC7033ED81A3}</a:tableStyleId>
              </a:tblPr>
              <a:tblGrid>
                <a:gridCol w="5573475"/>
              </a:tblGrid>
              <a:tr h="508925">
                <a:tc>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t>
                      </a:r>
                      <a:r>
                        <a:rPr lang="es" sz="1400" u="sng" cap="none" strike="noStrike">
                          <a:solidFill>
                            <a:schemeClr val="hlink"/>
                          </a:solidFill>
                          <a:latin typeface="Didact Gothic"/>
                          <a:ea typeface="Didact Gothic"/>
                          <a:cs typeface="Didact Gothic"/>
                          <a:sym typeface="Didact Gothic"/>
                          <a:hlinkClick r:id="rId3"/>
                        </a:rPr>
                        <a:t>https://www.coderhouse.com/</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img</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src</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"img/logo_coderhouse.</a:t>
                      </a:r>
                      <a:r>
                        <a:rPr lang="es">
                          <a:solidFill>
                            <a:srgbClr val="93C47D"/>
                          </a:solidFill>
                          <a:latin typeface="Didact Gothic"/>
                          <a:ea typeface="Didact Gothic"/>
                          <a:cs typeface="Didact Gothic"/>
                          <a:sym typeface="Didact Gothic"/>
                        </a:rPr>
                        <a:t>jpg</a:t>
                      </a:r>
                      <a:r>
                        <a:rPr lang="es" sz="1400" u="none" cap="none" strike="noStrike">
                          <a:solidFill>
                            <a:srgbClr val="93C47D"/>
                          </a:solidFill>
                          <a:latin typeface="Didact Gothic"/>
                          <a:ea typeface="Didact Gothic"/>
                          <a:cs typeface="Didact Gothic"/>
                          <a:sym typeface="Didact Gothic"/>
                        </a:rPr>
                        <a: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alt</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"coderhouse"</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59" name="Google Shape;459;p60"/>
          <p:cNvSpPr txBox="1"/>
          <p:nvPr/>
        </p:nvSpPr>
        <p:spPr>
          <a:xfrm>
            <a:off x="275075" y="424350"/>
            <a:ext cx="8593800" cy="406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También puedes usar como destino una </a:t>
            </a:r>
            <a:r>
              <a:rPr b="1" i="0" lang="es" sz="1600" u="none" cap="none" strike="noStrike">
                <a:solidFill>
                  <a:srgbClr val="24292E"/>
                </a:solidFill>
                <a:highlight>
                  <a:srgbClr val="FFFFFF"/>
                </a:highlight>
                <a:latin typeface="Helvetica Neue"/>
                <a:ea typeface="Helvetica Neue"/>
                <a:cs typeface="Helvetica Neue"/>
                <a:sym typeface="Helvetica Neue"/>
              </a:rPr>
              <a:t>sección específica</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 de</a:t>
            </a:r>
            <a:r>
              <a:rPr lang="es" sz="1600">
                <a:solidFill>
                  <a:srgbClr val="24292E"/>
                </a:solidFill>
                <a:highlight>
                  <a:srgbClr val="FFFFFF"/>
                </a:highlight>
                <a:latin typeface="Helvetica Neue Light"/>
                <a:ea typeface="Helvetica Neue Light"/>
                <a:cs typeface="Helvetica Neue Light"/>
                <a:sym typeface="Helvetica Neue Light"/>
              </a:rPr>
              <a:t>ntro de </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una </a:t>
            </a:r>
            <a:r>
              <a:rPr b="1" i="0" lang="es" sz="1600" u="none" cap="none" strike="noStrike">
                <a:solidFill>
                  <a:srgbClr val="24292E"/>
                </a:solidFill>
                <a:highlight>
                  <a:srgbClr val="FFFFFF"/>
                </a:highlight>
                <a:latin typeface="Helvetica Neue"/>
                <a:ea typeface="Helvetica Neue"/>
                <a:cs typeface="Helvetica Neue"/>
                <a:sym typeface="Helvetica Neue"/>
              </a:rPr>
              <a:t>página distinta</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460" name="Google Shape;460;p60"/>
          <p:cNvSpPr txBox="1"/>
          <p:nvPr/>
        </p:nvSpPr>
        <p:spPr>
          <a:xfrm>
            <a:off x="275100" y="1899450"/>
            <a:ext cx="8593800" cy="147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En el ejemplo anterior, el enlace apunta a la sección que tiene el </a:t>
            </a:r>
            <a:r>
              <a:rPr b="1" i="0" lang="es" sz="1600" u="none" cap="none" strike="noStrike">
                <a:solidFill>
                  <a:srgbClr val="24292E"/>
                </a:solidFill>
                <a:highlight>
                  <a:srgbClr val="FFFFFF"/>
                </a:highlight>
                <a:latin typeface="Helvetica Neue"/>
                <a:ea typeface="Helvetica Neue"/>
                <a:cs typeface="Helvetica Neue"/>
                <a:sym typeface="Helvetica Neue"/>
              </a:rPr>
              <a:t>id (#seccion)</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 dentro de la </a:t>
            </a:r>
            <a:r>
              <a:rPr b="1" i="0" lang="es" sz="1600" u="none" cap="none" strike="noStrike">
                <a:solidFill>
                  <a:srgbClr val="24292E"/>
                </a:solidFill>
                <a:highlight>
                  <a:srgbClr val="FFFFFF"/>
                </a:highlight>
                <a:latin typeface="Helvetica Neue"/>
                <a:ea typeface="Helvetica Neue"/>
                <a:cs typeface="Helvetica Neue"/>
                <a:sym typeface="Helvetica Neue"/>
              </a:rPr>
              <a:t>página.html</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 No sólo es posible agregar enlaces a textos, también puedes hacerlo con otros elementos. Por lo general, se usan textos o imágenes.  Veamos un ejemplo de enlaces con una imagen:</a:t>
            </a:r>
            <a:endParaRPr sz="1600">
              <a:solidFill>
                <a:srgbClr val="24292E"/>
              </a:solidFill>
              <a:highlight>
                <a:srgbClr val="FFFFFF"/>
              </a:highlight>
              <a:latin typeface="Helvetica Neue Light"/>
              <a:ea typeface="Helvetica Neue Light"/>
              <a:cs typeface="Helvetica Neue Light"/>
              <a:sym typeface="Helvetica Neue Light"/>
            </a:endParaRPr>
          </a:p>
        </p:txBody>
      </p:sp>
      <p:pic>
        <p:nvPicPr>
          <p:cNvPr id="461" name="Google Shape;461;p6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LISTAS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dos listas usando las etiquetas de HTML.</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67" name="Google Shape;467;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8" name="Google Shape;468;p6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2"/>
          <p:cNvSpPr txBox="1"/>
          <p:nvPr/>
        </p:nvSpPr>
        <p:spPr>
          <a:xfrm>
            <a:off x="2183550" y="498025"/>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474" name="Google Shape;474;p62"/>
          <p:cNvSpPr txBox="1"/>
          <p:nvPr/>
        </p:nvSpPr>
        <p:spPr>
          <a:xfrm>
            <a:off x="1213800" y="1486225"/>
            <a:ext cx="6716400" cy="25689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Crea dos listas usando las etiquetas de HTML:</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Char char="-"/>
            </a:pPr>
            <a:r>
              <a:rPr b="0" i="0" lang="es" sz="2000" u="none" cap="none" strike="noStrike">
                <a:solidFill>
                  <a:schemeClr val="dk1"/>
                </a:solidFill>
                <a:latin typeface="Helvetica Neue Light"/>
                <a:ea typeface="Helvetica Neue Light"/>
                <a:cs typeface="Helvetica Neue Light"/>
                <a:sym typeface="Helvetica Neue Light"/>
              </a:rPr>
              <a:t>una </a:t>
            </a:r>
            <a:r>
              <a:rPr b="1" i="0" lang="es" sz="2000" u="none" cap="none" strike="noStrike">
                <a:solidFill>
                  <a:schemeClr val="dk1"/>
                </a:solidFill>
                <a:latin typeface="Helvetica Neue"/>
                <a:ea typeface="Helvetica Neue"/>
                <a:cs typeface="Helvetica Neue"/>
                <a:sym typeface="Helvetica Neue"/>
              </a:rPr>
              <a:t>lista</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con viñetas</a:t>
            </a:r>
            <a:r>
              <a:rPr b="0" i="0" lang="es" sz="2000" u="none" cap="none" strike="noStrike">
                <a:solidFill>
                  <a:schemeClr val="dk1"/>
                </a:solidFill>
                <a:latin typeface="Helvetica Neue Light"/>
                <a:ea typeface="Helvetica Neue Light"/>
                <a:cs typeface="Helvetica Neue Light"/>
                <a:sym typeface="Helvetica Neue Light"/>
              </a:rPr>
              <a:t> que contenga </a:t>
            </a:r>
            <a:r>
              <a:rPr lang="es" sz="2000">
                <a:solidFill>
                  <a:schemeClr val="dk1"/>
                </a:solidFill>
                <a:latin typeface="Helvetica Neue Light"/>
                <a:ea typeface="Helvetica Neue Light"/>
                <a:cs typeface="Helvetica Neue Light"/>
                <a:sym typeface="Helvetica Neue Light"/>
              </a:rPr>
              <a:t>3</a:t>
            </a:r>
            <a:r>
              <a:rPr b="0" i="0" lang="es" sz="2000" u="none" cap="none" strike="noStrike">
                <a:solidFill>
                  <a:schemeClr val="dk1"/>
                </a:solidFill>
                <a:latin typeface="Helvetica Neue Light"/>
                <a:ea typeface="Helvetica Neue Light"/>
                <a:cs typeface="Helvetica Neue Light"/>
                <a:sym typeface="Helvetica Neue Light"/>
              </a:rPr>
              <a:t> nombres.</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chemeClr val="dk1"/>
              </a:buClr>
              <a:buSzPts val="2000"/>
              <a:buChar char="-"/>
            </a:pPr>
            <a:r>
              <a:rPr lang="es" sz="2000">
                <a:solidFill>
                  <a:schemeClr val="dk1"/>
                </a:solidFill>
                <a:latin typeface="Helvetica Neue Light"/>
                <a:ea typeface="Helvetica Neue Light"/>
                <a:cs typeface="Helvetica Neue Light"/>
                <a:sym typeface="Helvetica Neue Light"/>
              </a:rPr>
              <a:t>una </a:t>
            </a:r>
            <a:r>
              <a:rPr b="1" i="0" lang="es" sz="2000" u="none" cap="none" strike="noStrike">
                <a:solidFill>
                  <a:schemeClr val="dk1"/>
                </a:solidFill>
                <a:latin typeface="Helvetica Neue"/>
                <a:ea typeface="Helvetica Neue"/>
                <a:cs typeface="Helvetica Neue"/>
                <a:sym typeface="Helvetica Neue"/>
              </a:rPr>
              <a:t>lista</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ordenada</a:t>
            </a:r>
            <a:r>
              <a:rPr b="0" i="0" lang="es" sz="2000" u="none" cap="none" strike="noStrike">
                <a:solidFill>
                  <a:schemeClr val="dk1"/>
                </a:solidFill>
                <a:latin typeface="Helvetica Neue Light"/>
                <a:ea typeface="Helvetica Neue Light"/>
                <a:cs typeface="Helvetica Neue Light"/>
                <a:sym typeface="Helvetica Neue Light"/>
              </a:rPr>
              <a:t> con </a:t>
            </a:r>
            <a:r>
              <a:rPr lang="es" sz="2000">
                <a:solidFill>
                  <a:schemeClr val="dk1"/>
                </a:solidFill>
                <a:latin typeface="Helvetica Neue Light"/>
                <a:ea typeface="Helvetica Neue Light"/>
                <a:cs typeface="Helvetica Neue Light"/>
                <a:sym typeface="Helvetica Neue Light"/>
              </a:rPr>
              <a:t>los</a:t>
            </a:r>
            <a:r>
              <a:rPr b="0" i="0" lang="es" sz="2000" u="none" cap="none" strike="noStrike">
                <a:solidFill>
                  <a:schemeClr val="dk1"/>
                </a:solidFill>
                <a:latin typeface="Helvetica Neue Light"/>
                <a:ea typeface="Helvetica Neue Light"/>
                <a:cs typeface="Helvetica Neue Light"/>
                <a:sym typeface="Helvetica Neue Light"/>
              </a:rPr>
              <a:t> pasos para preparar un buen</a:t>
            </a: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mate.</a:t>
            </a:r>
            <a:endParaRPr sz="20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2000" u="none" cap="none" strike="noStrike">
                <a:solidFill>
                  <a:schemeClr val="dk1"/>
                </a:solidFill>
                <a:latin typeface="Helvetica Neue Light"/>
                <a:ea typeface="Helvetica Neue Light"/>
                <a:cs typeface="Helvetica Neue Light"/>
                <a:sym typeface="Helvetica Neue Light"/>
              </a:rPr>
              <a:t>Cuentas con 1</a:t>
            </a:r>
            <a:r>
              <a:rPr lang="es" sz="2000">
                <a:solidFill>
                  <a:schemeClr val="dk1"/>
                </a:solidFill>
                <a:latin typeface="Helvetica Neue Light"/>
                <a:ea typeface="Helvetica Neue Light"/>
                <a:cs typeface="Helvetica Neue Light"/>
                <a:sym typeface="Helvetica Neue Light"/>
              </a:rPr>
              <a:t>0</a:t>
            </a:r>
            <a:r>
              <a:rPr b="0" i="0" lang="es" sz="2000" u="none" cap="none" strike="noStrike">
                <a:solidFill>
                  <a:schemeClr val="dk1"/>
                </a:solidFill>
                <a:latin typeface="Helvetica Neue Light"/>
                <a:ea typeface="Helvetica Neue Light"/>
                <a:cs typeface="Helvetica Neue Light"/>
                <a:sym typeface="Helvetica Neue Light"/>
              </a:rPr>
              <a:t> minutos para completar la actividad.</a:t>
            </a:r>
            <a:endParaRPr b="0" i="0" sz="22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75" name="Google Shape;475;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6" name="Google Shape;476;p62"/>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FORMULARIOS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un formulario de contacto.</a:t>
            </a:r>
            <a:endParaRPr b="0" i="1" sz="1800" u="none" cap="none" strike="noStrike">
              <a:solidFill>
                <a:srgbClr val="000000"/>
              </a:solidFill>
              <a:latin typeface="Helvetica Neue Light"/>
              <a:ea typeface="Helvetica Neue Light"/>
              <a:cs typeface="Helvetica Neue Light"/>
              <a:sym typeface="Helvetica Neue Light"/>
            </a:endParaRPr>
          </a:p>
        </p:txBody>
      </p:sp>
      <p:pic>
        <p:nvPicPr>
          <p:cNvPr id="482" name="Google Shape;482;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3" name="Google Shape;483;p6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nvSpPr>
        <p:spPr>
          <a:xfrm>
            <a:off x="938088" y="1243650"/>
            <a:ext cx="7267800" cy="8847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un formulario de contacto como indica la imagen a continuación, usando los códigos vistos anteriormente.</a:t>
            </a:r>
            <a:endParaRPr b="0" i="0" sz="22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89" name="Google Shape;489;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0" name="Google Shape;490;p6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
        <p:nvSpPr>
          <p:cNvPr id="491" name="Google Shape;491;p64"/>
          <p:cNvSpPr txBox="1"/>
          <p:nvPr/>
        </p:nvSpPr>
        <p:spPr>
          <a:xfrm>
            <a:off x="2183550" y="319650"/>
            <a:ext cx="4776900" cy="6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pic>
        <p:nvPicPr>
          <p:cNvPr id="492" name="Google Shape;492;p64"/>
          <p:cNvPicPr preferRelativeResize="0"/>
          <p:nvPr/>
        </p:nvPicPr>
        <p:blipFill>
          <a:blip r:embed="rId5">
            <a:alphaModFix/>
          </a:blip>
          <a:stretch>
            <a:fillRect/>
          </a:stretch>
        </p:blipFill>
        <p:spPr>
          <a:xfrm>
            <a:off x="2508639" y="2287950"/>
            <a:ext cx="4126725" cy="2015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6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6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MULTIMEDIA EN 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8" name="Google Shape;508;p67"/>
          <p:cNvSpPr txBox="1"/>
          <p:nvPr/>
        </p:nvSpPr>
        <p:spPr>
          <a:xfrm>
            <a:off x="513225" y="1464175"/>
            <a:ext cx="8117700" cy="3195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Arial"/>
              <a:buChar char="●"/>
            </a:pPr>
            <a:r>
              <a:rPr b="1" i="0" lang="es" sz="1800" u="none" cap="none" strike="noStrike">
                <a:solidFill>
                  <a:schemeClr val="dk1"/>
                </a:solidFill>
                <a:latin typeface="Helvetica Neue"/>
                <a:ea typeface="Helvetica Neue"/>
                <a:cs typeface="Helvetica Neue"/>
                <a:sym typeface="Helvetica Neue"/>
              </a:rPr>
              <a:t>Enriquecen el HTML:</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las imágenes son elementos que enriquecen la experiencia de los usuarios. </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1" i="0" lang="es" sz="1800" u="none" cap="none" strike="noStrike">
                <a:solidFill>
                  <a:schemeClr val="dk1"/>
                </a:solidFill>
                <a:latin typeface="Helvetica Neue"/>
                <a:ea typeface="Helvetica Neue"/>
                <a:cs typeface="Helvetica Neue"/>
                <a:sym typeface="Helvetica Neue"/>
              </a:rPr>
              <a:t>Insertar imágenes:</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se insertan con la etiqueta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&lt;img /&gt;</a:t>
            </a:r>
            <a:r>
              <a:rPr b="0" i="0" lang="es" sz="1800" u="none" cap="none" strike="noStrike">
                <a:solidFill>
                  <a:schemeClr val="dk1"/>
                </a:solidFill>
                <a:latin typeface="Helvetica Neue Light"/>
                <a:ea typeface="Helvetica Neue Light"/>
                <a:cs typeface="Helvetica Neue Light"/>
                <a:sym typeface="Helvetica Neue Light"/>
              </a:rPr>
              <a:t>, que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pertenece al grupo de las etiquetas que se cierran a sí mismas (con la barra al final o no). Para funcionar requiere, como mínimo, indicar en dónde está el archivo a mostrar. Eso se hace con el atributo </a:t>
            </a:r>
            <a:r>
              <a:rPr b="0" i="1" lang="es" sz="1800" u="none" cap="none" strike="noStrike">
                <a:solidFill>
                  <a:srgbClr val="24292E"/>
                </a:solidFill>
                <a:highlight>
                  <a:srgbClr val="FFFFFF"/>
                </a:highlight>
                <a:latin typeface="Helvetica Neue Light"/>
                <a:ea typeface="Helvetica Neue Light"/>
                <a:cs typeface="Helvetica Neue Light"/>
                <a:sym typeface="Helvetica Neue Light"/>
              </a:rPr>
              <a:t>“src”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(el source o fuente), que respeta todas las reglas de ruteo vistas en los links. Se comportan como elementos de línea, eso significa que se verán una al lado de la otra.</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509" name="Google Shape;509;p67"/>
          <p:cNvSpPr txBox="1"/>
          <p:nvPr/>
        </p:nvSpPr>
        <p:spPr>
          <a:xfrm>
            <a:off x="720450" y="468025"/>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IMÁGENES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2" name="Shape 102"/>
        <p:cNvGrpSpPr/>
        <p:nvPr/>
      </p:nvGrpSpPr>
      <p:grpSpPr>
        <a:xfrm>
          <a:off x="0" y="0"/>
          <a:ext cx="0" cy="0"/>
          <a:chOff x="0" y="0"/>
          <a:chExt cx="0" cy="0"/>
        </a:xfrm>
      </p:grpSpPr>
      <p:sp>
        <p:nvSpPr>
          <p:cNvPr id="103" name="Google Shape;103;p2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 name="Google Shape;104;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05" name="Google Shape;105;p2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15" name="Google Shape;515;p68"/>
          <p:cNvGraphicFramePr/>
          <p:nvPr/>
        </p:nvGraphicFramePr>
        <p:xfrm>
          <a:off x="1283538" y="3085725"/>
          <a:ext cx="3000000" cy="3000000"/>
        </p:xfrm>
        <a:graphic>
          <a:graphicData uri="http://schemas.openxmlformats.org/drawingml/2006/table">
            <a:tbl>
              <a:tblPr>
                <a:noFill/>
                <a:tableStyleId>{F2C831D2-043E-4942-A4CA-BC7033ED81A3}</a:tableStyleId>
              </a:tblPr>
              <a:tblGrid>
                <a:gridCol w="6576925"/>
              </a:tblGrid>
              <a:tr h="980450">
                <a:tc>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img</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a:t>
                      </a:r>
                      <a:r>
                        <a:rPr lang="es">
                          <a:solidFill>
                            <a:srgbClr val="93C47D"/>
                          </a:solidFill>
                          <a:latin typeface="Consolas"/>
                          <a:ea typeface="Consolas"/>
                          <a:cs typeface="Consolas"/>
                          <a:sym typeface="Consolas"/>
                        </a:rPr>
                        <a:t>nombre-imagen</a:t>
                      </a:r>
                      <a:r>
                        <a:rPr lang="es" sz="1400" u="none" cap="none" strike="noStrike">
                          <a:solidFill>
                            <a:srgbClr val="93C47D"/>
                          </a:solidFill>
                          <a:latin typeface="Consolas"/>
                          <a:ea typeface="Consolas"/>
                          <a:cs typeface="Consolas"/>
                          <a:sym typeface="Consolas"/>
                        </a:rPr>
                        <a:t>.</a:t>
                      </a:r>
                      <a:r>
                        <a:rPr lang="es">
                          <a:solidFill>
                            <a:srgbClr val="93C47D"/>
                          </a:solidFill>
                          <a:latin typeface="Consolas"/>
                          <a:ea typeface="Consolas"/>
                          <a:cs typeface="Consolas"/>
                          <a:sym typeface="Consolas"/>
                        </a:rPr>
                        <a:t>jpg</a:t>
                      </a:r>
                      <a:r>
                        <a:rPr lang="es" sz="1400" u="none" cap="none" strike="noStrike">
                          <a:solidFill>
                            <a:srgbClr val="93C47D"/>
                          </a:solidFill>
                          <a:latin typeface="Consolas"/>
                          <a:ea typeface="Consolas"/>
                          <a:cs typeface="Consolas"/>
                          <a:sym typeface="Consolas"/>
                        </a:rPr>
                        <a:t>"</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alt</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a:t>
                      </a:r>
                      <a:r>
                        <a:rPr lang="es">
                          <a:solidFill>
                            <a:srgbClr val="93C47D"/>
                          </a:solidFill>
                          <a:latin typeface="Consolas"/>
                          <a:ea typeface="Consolas"/>
                          <a:cs typeface="Consolas"/>
                          <a:sym typeface="Consolas"/>
                        </a:rPr>
                        <a:t>Descripción</a:t>
                      </a:r>
                      <a:r>
                        <a:rPr lang="es" sz="1400" u="none" cap="none" strike="noStrike">
                          <a:solidFill>
                            <a:srgbClr val="93C47D"/>
                          </a:solidFill>
                          <a:latin typeface="Consolas"/>
                          <a:ea typeface="Consolas"/>
                          <a:cs typeface="Consolas"/>
                          <a:sym typeface="Consolas"/>
                        </a:rPr>
                        <a:t> </a:t>
                      </a:r>
                      <a:r>
                        <a:rPr lang="es">
                          <a:solidFill>
                            <a:srgbClr val="93C47D"/>
                          </a:solidFill>
                          <a:latin typeface="Consolas"/>
                          <a:ea typeface="Consolas"/>
                          <a:cs typeface="Consolas"/>
                          <a:sym typeface="Consolas"/>
                        </a:rPr>
                        <a:t>de la imagen</a:t>
                      </a:r>
                      <a:r>
                        <a:rPr lang="es" sz="1400" u="none" cap="none" strike="noStrike">
                          <a:solidFill>
                            <a:srgbClr val="93C47D"/>
                          </a:solidFill>
                          <a:latin typeface="Consolas"/>
                          <a:ea typeface="Consolas"/>
                          <a:cs typeface="Consolas"/>
                          <a:sym typeface="Consolas"/>
                        </a:rPr>
                        <a:t>"</a:t>
                      </a:r>
                      <a:r>
                        <a:rPr lang="es" sz="1400" u="none" cap="none" strike="noStrike">
                          <a:solidFill>
                            <a:srgbClr val="D9D9D9"/>
                          </a:solidFill>
                          <a:latin typeface="Consolas"/>
                          <a:ea typeface="Consolas"/>
                          <a:cs typeface="Consolas"/>
                          <a:sym typeface="Consolas"/>
                        </a:rPr>
                        <a:t> /&gt;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516" name="Google Shape;516;p68"/>
          <p:cNvSpPr txBox="1"/>
          <p:nvPr/>
        </p:nvSpPr>
        <p:spPr>
          <a:xfrm>
            <a:off x="533100" y="1395050"/>
            <a:ext cx="8077800" cy="1518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El </a:t>
            </a:r>
            <a:r>
              <a:rPr b="0" i="0" lang="es" sz="1800" u="none" cap="none" strike="noStrike">
                <a:solidFill>
                  <a:srgbClr val="24292E"/>
                </a:solidFill>
                <a:highlight>
                  <a:srgbClr val="E0FF00"/>
                </a:highlight>
                <a:latin typeface="Helvetica Neue Light"/>
                <a:ea typeface="Helvetica Neue Light"/>
                <a:cs typeface="Helvetica Neue Light"/>
                <a:sym typeface="Helvetica Neue Light"/>
              </a:rPr>
              <a:t>“alt”</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 es un texto que debe representar la foto que se está visualizando.</a:t>
            </a:r>
            <a:r>
              <a:rPr lang="es" sz="1800">
                <a:solidFill>
                  <a:srgbClr val="24292E"/>
                </a:solidFill>
                <a:highlight>
                  <a:srgbClr val="FFFFFF"/>
                </a:highlight>
                <a:latin typeface="Helvetica Neue Light"/>
                <a:ea typeface="Helvetica Neue Light"/>
                <a:cs typeface="Helvetica Neue Light"/>
                <a:sym typeface="Helvetica Neue Light"/>
              </a:rPr>
              <a:t>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Tiene que ser conciso y breve, pero dejar en claro de qué se trata la imagen.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17" name="Google Shape;517;p68"/>
          <p:cNvSpPr txBox="1"/>
          <p:nvPr/>
        </p:nvSpPr>
        <p:spPr>
          <a:xfrm>
            <a:off x="665850" y="5300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ALT</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23" name="Google Shape;523;p69"/>
          <p:cNvGraphicFramePr/>
          <p:nvPr/>
        </p:nvGraphicFramePr>
        <p:xfrm>
          <a:off x="4098500" y="1695525"/>
          <a:ext cx="3000000" cy="3000000"/>
        </p:xfrm>
        <a:graphic>
          <a:graphicData uri="http://schemas.openxmlformats.org/drawingml/2006/table">
            <a:tbl>
              <a:tblPr>
                <a:noFill/>
                <a:tableStyleId>{F2C831D2-043E-4942-A4CA-BC7033ED81A3}</a:tableStyleId>
              </a:tblPr>
              <a:tblGrid>
                <a:gridCol w="47696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video</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src</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a:t>
                      </a:r>
                      <a:r>
                        <a:rPr lang="es" sz="1800">
                          <a:solidFill>
                            <a:srgbClr val="93C47D"/>
                          </a:solidFill>
                          <a:latin typeface="Didact Gothic"/>
                          <a:ea typeface="Didact Gothic"/>
                          <a:cs typeface="Didact Gothic"/>
                          <a:sym typeface="Didact Gothic"/>
                        </a:rPr>
                        <a:t>nombre-video</a:t>
                      </a:r>
                      <a:r>
                        <a:rPr lang="es" sz="1800" u="none" cap="none" strike="noStrike">
                          <a:solidFill>
                            <a:srgbClr val="93C47D"/>
                          </a:solidFill>
                          <a:latin typeface="Didact Gothic"/>
                          <a:ea typeface="Didact Gothic"/>
                          <a:cs typeface="Didact Gothic"/>
                          <a:sym typeface="Didact Gothic"/>
                        </a:rPr>
                        <a:t>.mp4"</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controls</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Tu navegador no </a:t>
                      </a:r>
                      <a:r>
                        <a:rPr lang="es" sz="1800">
                          <a:solidFill>
                            <a:srgbClr val="D9D9D9"/>
                          </a:solidFill>
                          <a:latin typeface="Didact Gothic"/>
                          <a:ea typeface="Didact Gothic"/>
                          <a:cs typeface="Didact Gothic"/>
                          <a:sym typeface="Didact Gothic"/>
                        </a:rPr>
                        <a:t>soporta HTML5.</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video</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524" name="Google Shape;524;p69"/>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VIDEO</a:t>
            </a:r>
            <a:endParaRPr b="0" i="0" sz="4000" u="none" cap="none" strike="noStrike">
              <a:solidFill>
                <a:schemeClr val="dk1"/>
              </a:solidFill>
              <a:latin typeface="Anton"/>
              <a:ea typeface="Anton"/>
              <a:cs typeface="Anton"/>
              <a:sym typeface="Anton"/>
            </a:endParaRPr>
          </a:p>
        </p:txBody>
      </p:sp>
      <p:pic>
        <p:nvPicPr>
          <p:cNvPr id="525" name="Google Shape;525;p69"/>
          <p:cNvPicPr preferRelativeResize="0"/>
          <p:nvPr/>
        </p:nvPicPr>
        <p:blipFill rotWithShape="1">
          <a:blip r:embed="rId4">
            <a:alphaModFix/>
          </a:blip>
          <a:srcRect b="24669" l="0" r="21697" t="0"/>
          <a:stretch/>
        </p:blipFill>
        <p:spPr>
          <a:xfrm>
            <a:off x="376025" y="1695525"/>
            <a:ext cx="3544925" cy="25106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31" name="Google Shape;531;p70"/>
          <p:cNvGraphicFramePr/>
          <p:nvPr/>
        </p:nvGraphicFramePr>
        <p:xfrm>
          <a:off x="4095475" y="2093913"/>
          <a:ext cx="3000000" cy="3000000"/>
        </p:xfrm>
        <a:graphic>
          <a:graphicData uri="http://schemas.openxmlformats.org/drawingml/2006/table">
            <a:tbl>
              <a:tblPr>
                <a:noFill/>
                <a:tableStyleId>{F2C831D2-043E-4942-A4CA-BC7033ED81A3}</a:tableStyleId>
              </a:tblPr>
              <a:tblGrid>
                <a:gridCol w="4326875"/>
              </a:tblGrid>
              <a:tr h="330200">
                <a:tc>
                  <a:txBody>
                    <a:bodyPr/>
                    <a:lstStyle/>
                    <a:p>
                      <a:pPr indent="0" lvl="0" marL="0" marR="0" rtl="0" algn="l">
                        <a:lnSpc>
                          <a:spcPct val="100000"/>
                        </a:lnSpc>
                        <a:spcBef>
                          <a:spcPts val="0"/>
                        </a:spcBef>
                        <a:spcAft>
                          <a:spcPts val="0"/>
                        </a:spcAft>
                        <a:buClr>
                          <a:schemeClr val="dk1"/>
                        </a:buClr>
                        <a:buSzPts val="1100"/>
                        <a:buFont typeface="Arial"/>
                        <a:buNone/>
                      </a:pPr>
                      <a:r>
                        <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audio</a:t>
                      </a:r>
                      <a:r>
                        <a:rPr lang="es" sz="1800" u="none" cap="none" strike="noStrike">
                          <a:solidFill>
                            <a:srgbClr val="D9D9D9"/>
                          </a:solidFill>
                          <a:latin typeface="Didact Gothic"/>
                          <a:ea typeface="Didact Gothic"/>
                          <a:cs typeface="Didact Gothic"/>
                          <a:sym typeface="Didact Gothic"/>
                        </a:rPr>
                        <a:t> src="</a:t>
                      </a:r>
                      <a:r>
                        <a:rPr lang="es" sz="1800">
                          <a:solidFill>
                            <a:srgbClr val="D9D9D9"/>
                          </a:solidFill>
                          <a:latin typeface="Didact Gothic"/>
                          <a:ea typeface="Didact Gothic"/>
                          <a:cs typeface="Didact Gothic"/>
                          <a:sym typeface="Didact Gothic"/>
                        </a:rPr>
                        <a:t>nombre-archivo</a:t>
                      </a:r>
                      <a:r>
                        <a:rPr lang="es" sz="1800" u="none" cap="none" strike="noStrike">
                          <a:solidFill>
                            <a:srgbClr val="D9D9D9"/>
                          </a:solidFill>
                          <a:latin typeface="Didact Gothic"/>
                          <a:ea typeface="Didact Gothic"/>
                          <a:cs typeface="Didact Gothic"/>
                          <a:sym typeface="Didact Gothic"/>
                        </a:rPr>
                        <a:t>.mp3" preload="auto" controls&gt;&lt;/</a:t>
                      </a:r>
                      <a:r>
                        <a:rPr lang="es" sz="1800" u="none" cap="none" strike="noStrike">
                          <a:solidFill>
                            <a:srgbClr val="E06666"/>
                          </a:solidFill>
                          <a:latin typeface="Didact Gothic"/>
                          <a:ea typeface="Didact Gothic"/>
                          <a:cs typeface="Didact Gothic"/>
                          <a:sym typeface="Didact Gothic"/>
                        </a:rPr>
                        <a:t>audio</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t/>
                      </a:r>
                      <a:endParaRPr sz="1800">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532" name="Google Shape;532;p70"/>
          <p:cNvSpPr txBox="1"/>
          <p:nvPr/>
        </p:nvSpPr>
        <p:spPr>
          <a:xfrm>
            <a:off x="471750" y="4426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AUDIO</a:t>
            </a:r>
            <a:endParaRPr b="0" i="0" sz="4000" u="none" cap="none" strike="noStrike">
              <a:solidFill>
                <a:schemeClr val="dk1"/>
              </a:solidFill>
              <a:latin typeface="Anton"/>
              <a:ea typeface="Anton"/>
              <a:cs typeface="Anton"/>
              <a:sym typeface="Anton"/>
            </a:endParaRPr>
          </a:p>
        </p:txBody>
      </p:sp>
      <p:pic>
        <p:nvPicPr>
          <p:cNvPr id="533" name="Google Shape;533;p70"/>
          <p:cNvPicPr preferRelativeResize="0"/>
          <p:nvPr/>
        </p:nvPicPr>
        <p:blipFill rotWithShape="1">
          <a:blip r:embed="rId4">
            <a:alphaModFix/>
          </a:blip>
          <a:srcRect b="0" l="14060" r="53645" t="0"/>
          <a:stretch/>
        </p:blipFill>
        <p:spPr>
          <a:xfrm>
            <a:off x="1263148" y="1499250"/>
            <a:ext cx="2537650" cy="3143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1"/>
          <p:cNvSpPr txBox="1"/>
          <p:nvPr/>
        </p:nvSpPr>
        <p:spPr>
          <a:xfrm>
            <a:off x="3799500" y="1265650"/>
            <a:ext cx="5136900" cy="3440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Controls:</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controles para manejar el audio.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Autoplay:</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reproducción automática.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Loop:</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repetición automática.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Preload:</a:t>
            </a:r>
            <a:r>
              <a:rPr b="0" i="0" lang="es" sz="1600" u="none" cap="none" strike="noStrike">
                <a:solidFill>
                  <a:srgbClr val="000000"/>
                </a:solidFill>
                <a:latin typeface="Helvetica Neue Light"/>
                <a:ea typeface="Helvetica Neue Light"/>
                <a:cs typeface="Helvetica Neue Light"/>
                <a:sym typeface="Helvetica Neue Light"/>
              </a:rPr>
              <a:t> almacenamiento temporal del audio.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"none"</a:t>
            </a:r>
            <a:r>
              <a:rPr b="0" i="0" lang="es" sz="1600" u="none" cap="none" strike="noStrike">
                <a:solidFill>
                  <a:srgbClr val="000000"/>
                </a:solidFill>
                <a:latin typeface="Helvetica Neue Light"/>
                <a:ea typeface="Helvetica Neue Light"/>
                <a:cs typeface="Helvetica Neue Light"/>
                <a:sym typeface="Helvetica Neue Light"/>
              </a:rPr>
              <a:t>: no almacena el archivo.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"auto"</a:t>
            </a:r>
            <a:r>
              <a:rPr b="0" i="0" lang="es" sz="1600" u="none" cap="none" strike="noStrike">
                <a:solidFill>
                  <a:srgbClr val="000000"/>
                </a:solidFill>
                <a:latin typeface="Helvetica Neue Light"/>
                <a:ea typeface="Helvetica Neue Light"/>
                <a:cs typeface="Helvetica Neue Light"/>
                <a:sym typeface="Helvetica Neue Light"/>
              </a:rPr>
              <a:t>: almacenamiento temporal del archivo.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"metadata"</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almacena temporalmente sólo los metadatos del archivo.</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39" name="Google Shape;539;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0" name="Google Shape;540;p71"/>
          <p:cNvSpPr txBox="1"/>
          <p:nvPr/>
        </p:nvSpPr>
        <p:spPr>
          <a:xfrm>
            <a:off x="665850" y="2340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ATRIBUTOS DE LA ETIQUETA &lt;AUDIO&gt;</a:t>
            </a:r>
            <a:endParaRPr b="0" i="1" sz="4000" u="none" cap="none" strike="noStrike">
              <a:solidFill>
                <a:srgbClr val="000000"/>
              </a:solidFill>
              <a:latin typeface="Anton"/>
              <a:ea typeface="Anton"/>
              <a:cs typeface="Anton"/>
              <a:sym typeface="Anton"/>
            </a:endParaRPr>
          </a:p>
        </p:txBody>
      </p:sp>
      <p:pic>
        <p:nvPicPr>
          <p:cNvPr id="541" name="Google Shape;541;p71"/>
          <p:cNvPicPr preferRelativeResize="0"/>
          <p:nvPr/>
        </p:nvPicPr>
        <p:blipFill rotWithShape="1">
          <a:blip r:embed="rId4">
            <a:alphaModFix/>
          </a:blip>
          <a:srcRect b="0" l="50331" r="9632" t="0"/>
          <a:stretch/>
        </p:blipFill>
        <p:spPr>
          <a:xfrm>
            <a:off x="991300" y="1206600"/>
            <a:ext cx="2739453" cy="357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47" name="Google Shape;547;p72"/>
          <p:cNvGraphicFramePr/>
          <p:nvPr/>
        </p:nvGraphicFramePr>
        <p:xfrm>
          <a:off x="1466063" y="2320250"/>
          <a:ext cx="3000000" cy="3000000"/>
        </p:xfrm>
        <a:graphic>
          <a:graphicData uri="http://schemas.openxmlformats.org/drawingml/2006/table">
            <a:tbl>
              <a:tblPr>
                <a:noFill/>
                <a:tableStyleId>{F2C831D2-043E-4942-A4CA-BC7033ED81A3}</a:tableStyleId>
              </a:tblPr>
              <a:tblGrid>
                <a:gridCol w="6211875"/>
              </a:tblGrid>
              <a:tr h="1833875">
                <a:tc>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video</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controls</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source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"foo.ogg"</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type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"video/ogg"</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source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"foo.mp4</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type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"video/mp4"</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Tu navegador no implementa el elemento</a:t>
                      </a:r>
                      <a:r>
                        <a:rPr lang="es">
                          <a:solidFill>
                            <a:srgbClr val="D9D9D9"/>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code</a:t>
                      </a:r>
                      <a:r>
                        <a:rPr lang="es" sz="1400" u="none" cap="none" strike="noStrike">
                          <a:solidFill>
                            <a:srgbClr val="D9D9D9"/>
                          </a:solidFill>
                          <a:latin typeface="Consolas"/>
                          <a:ea typeface="Consolas"/>
                          <a:cs typeface="Consolas"/>
                          <a:sym typeface="Consolas"/>
                        </a:rPr>
                        <a:t>&gt;video&lt;/</a:t>
                      </a:r>
                      <a:r>
                        <a:rPr lang="es" sz="1400" u="none" cap="none" strike="noStrike">
                          <a:solidFill>
                            <a:srgbClr val="E06666"/>
                          </a:solidFill>
                          <a:latin typeface="Consolas"/>
                          <a:ea typeface="Consolas"/>
                          <a:cs typeface="Consolas"/>
                          <a:sym typeface="Consolas"/>
                        </a:rPr>
                        <a:t>code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video</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548" name="Google Shape;548;p72"/>
          <p:cNvSpPr txBox="1"/>
          <p:nvPr/>
        </p:nvSpPr>
        <p:spPr>
          <a:xfrm>
            <a:off x="808350" y="463750"/>
            <a:ext cx="7527300" cy="1666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Se pueden especificar múltiples fuentes de archivos usando el elemento </a:t>
            </a:r>
            <a:r>
              <a:rPr b="1" i="0" lang="es" sz="1900" u="none" cap="none" strike="noStrike">
                <a:solidFill>
                  <a:srgbClr val="000000"/>
                </a:solidFill>
                <a:latin typeface="Helvetica Neue"/>
                <a:ea typeface="Helvetica Neue"/>
                <a:cs typeface="Helvetica Neue"/>
                <a:sym typeface="Helvetica Neue"/>
              </a:rPr>
              <a:t>&lt;source&gt;</a:t>
            </a:r>
            <a:r>
              <a:rPr b="0" i="0" lang="es" sz="1900" u="none" cap="none" strike="noStrike">
                <a:solidFill>
                  <a:srgbClr val="000000"/>
                </a:solidFill>
                <a:latin typeface="Helvetica Neue"/>
                <a:ea typeface="Helvetica Neue"/>
                <a:cs typeface="Helvetica Neue"/>
                <a:sym typeface="Helvetica Neue"/>
              </a:rPr>
              <a:t>,</a:t>
            </a:r>
            <a:r>
              <a:rPr b="1" i="0" lang="es" sz="1900" u="none" cap="none" strike="noStrike">
                <a:solidFill>
                  <a:srgbClr val="000000"/>
                </a:solidFill>
                <a:latin typeface="Helvetica Neue"/>
                <a:ea typeface="Helvetica Neue"/>
                <a:cs typeface="Helvetica Neue"/>
                <a:sym typeface="Helvetica Neue"/>
              </a:rPr>
              <a:t> </a:t>
            </a:r>
            <a:r>
              <a:rPr b="0" i="0" lang="es" sz="1900" u="none" cap="none" strike="noStrike">
                <a:solidFill>
                  <a:srgbClr val="000000"/>
                </a:solidFill>
                <a:latin typeface="Helvetica Neue Light"/>
                <a:ea typeface="Helvetica Neue Light"/>
                <a:cs typeface="Helvetica Neue Light"/>
                <a:sym typeface="Helvetica Neue Light"/>
              </a:rPr>
              <a:t>con el fin de proporcionar vídeo o audio codificados en formatos diferentes, para diversos navegadores.</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54" name="Google Shape;554;p73"/>
          <p:cNvGraphicFramePr/>
          <p:nvPr/>
        </p:nvGraphicFramePr>
        <p:xfrm>
          <a:off x="1767525" y="2688263"/>
          <a:ext cx="3000000" cy="3000000"/>
        </p:xfrm>
        <a:graphic>
          <a:graphicData uri="http://schemas.openxmlformats.org/drawingml/2006/table">
            <a:tbl>
              <a:tblPr>
                <a:noFill/>
                <a:tableStyleId>{F2C831D2-043E-4942-A4CA-BC7033ED81A3}</a:tableStyleId>
              </a:tblPr>
              <a:tblGrid>
                <a:gridCol w="5174600"/>
              </a:tblGrid>
              <a:tr h="330200">
                <a:tc>
                  <a:txBody>
                    <a:bodyPr/>
                    <a:lstStyle/>
                    <a:p>
                      <a:pPr indent="0" lvl="0" marL="0" marR="0" rtl="0" algn="l">
                        <a:lnSpc>
                          <a:spcPct val="100000"/>
                        </a:lnSpc>
                        <a:spcBef>
                          <a:spcPts val="0"/>
                        </a:spcBef>
                        <a:spcAft>
                          <a:spcPts val="0"/>
                        </a:spcAft>
                        <a:buClr>
                          <a:schemeClr val="dk1"/>
                        </a:buClr>
                        <a:buSzPts val="1100"/>
                        <a:buFont typeface="Arial"/>
                        <a:buNone/>
                      </a:pPr>
                      <a:r>
                        <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iframe</a:t>
                      </a:r>
                      <a:r>
                        <a:rPr lang="es" sz="1800" u="none" cap="none" strike="noStrike">
                          <a:solidFill>
                            <a:srgbClr val="D9D9D9"/>
                          </a:solidFill>
                          <a:latin typeface="Didact Gothic"/>
                          <a:ea typeface="Didact Gothic"/>
                          <a:cs typeface="Didact Gothic"/>
                          <a:sym typeface="Didact Gothic"/>
                        </a:rPr>
                        <a:t> src="pagina</a:t>
                      </a:r>
                      <a:r>
                        <a:rPr lang="es" sz="1800">
                          <a:solidFill>
                            <a:srgbClr val="D9D9D9"/>
                          </a:solidFill>
                          <a:latin typeface="Didact Gothic"/>
                          <a:ea typeface="Didact Gothic"/>
                          <a:cs typeface="Didact Gothic"/>
                          <a:sym typeface="Didact Gothic"/>
                        </a:rPr>
                        <a:t>-</a:t>
                      </a:r>
                      <a:r>
                        <a:rPr lang="es" sz="1800" u="none" cap="none" strike="noStrike">
                          <a:solidFill>
                            <a:srgbClr val="D9D9D9"/>
                          </a:solidFill>
                          <a:latin typeface="Didact Gothic"/>
                          <a:ea typeface="Didact Gothic"/>
                          <a:cs typeface="Didact Gothic"/>
                          <a:sym typeface="Didact Gothic"/>
                        </a:rPr>
                        <a:t>fuente.html" width=</a:t>
                      </a:r>
                      <a:r>
                        <a:rPr lang="es" sz="1800">
                          <a:solidFill>
                            <a:srgbClr val="D9D9D9"/>
                          </a:solidFill>
                          <a:latin typeface="Didact Gothic"/>
                          <a:ea typeface="Didact Gothic"/>
                          <a:cs typeface="Didact Gothic"/>
                          <a:sym typeface="Didact Gothic"/>
                        </a:rPr>
                        <a:t>30</a:t>
                      </a:r>
                      <a:r>
                        <a:rPr lang="es" sz="1800" u="none" cap="none" strike="noStrike">
                          <a:solidFill>
                            <a:srgbClr val="D9D9D9"/>
                          </a:solidFill>
                          <a:latin typeface="Didact Gothic"/>
                          <a:ea typeface="Didact Gothic"/>
                          <a:cs typeface="Didact Gothic"/>
                          <a:sym typeface="Didact Gothic"/>
                        </a:rPr>
                        <a:t>0 height=</a:t>
                      </a:r>
                      <a:r>
                        <a:rPr lang="es" sz="1800">
                          <a:solidFill>
                            <a:srgbClr val="D9D9D9"/>
                          </a:solidFill>
                          <a:latin typeface="Didact Gothic"/>
                          <a:ea typeface="Didact Gothic"/>
                          <a:cs typeface="Didact Gothic"/>
                          <a:sym typeface="Didact Gothic"/>
                        </a:rPr>
                        <a:t>30</a:t>
                      </a:r>
                      <a:r>
                        <a:rPr lang="es" sz="1800" u="none" cap="none" strike="noStrike">
                          <a:solidFill>
                            <a:srgbClr val="D9D9D9"/>
                          </a:solidFill>
                          <a:latin typeface="Didact Gothic"/>
                          <a:ea typeface="Didact Gothic"/>
                          <a:cs typeface="Didact Gothic"/>
                          <a:sym typeface="Didact Gothic"/>
                        </a:rPr>
                        <a:t>0&gt;Texto para cuando el navegador no conoce la etiqueta iframe&lt;/</a:t>
                      </a:r>
                      <a:r>
                        <a:rPr lang="es" sz="1800" u="none" cap="none" strike="noStrike">
                          <a:solidFill>
                            <a:srgbClr val="E06666"/>
                          </a:solidFill>
                          <a:latin typeface="Didact Gothic"/>
                          <a:ea typeface="Didact Gothic"/>
                          <a:cs typeface="Didact Gothic"/>
                          <a:sym typeface="Didact Gothic"/>
                        </a:rPr>
                        <a:t>iframe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555" name="Google Shape;555;p73"/>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IFRAME</a:t>
            </a:r>
            <a:endParaRPr b="0" i="0" sz="4000" u="none" cap="none" strike="noStrike">
              <a:solidFill>
                <a:schemeClr val="dk1"/>
              </a:solidFill>
              <a:latin typeface="Anton"/>
              <a:ea typeface="Anton"/>
              <a:cs typeface="Anton"/>
              <a:sym typeface="Anton"/>
            </a:endParaRPr>
          </a:p>
        </p:txBody>
      </p:sp>
      <p:sp>
        <p:nvSpPr>
          <p:cNvPr id="556" name="Google Shape;556;p73"/>
          <p:cNvSpPr txBox="1"/>
          <p:nvPr/>
        </p:nvSpPr>
        <p:spPr>
          <a:xfrm>
            <a:off x="1171500" y="1641175"/>
            <a:ext cx="6801000" cy="88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Es un elemento HTML que permite </a:t>
            </a:r>
            <a:r>
              <a:rPr b="1" i="0" lang="es" sz="1900" u="none" cap="none" strike="noStrike">
                <a:solidFill>
                  <a:srgbClr val="000000"/>
                </a:solidFill>
                <a:latin typeface="Helvetica Neue"/>
                <a:ea typeface="Helvetica Neue"/>
                <a:cs typeface="Helvetica Neue"/>
                <a:sym typeface="Helvetica Neue"/>
              </a:rPr>
              <a:t>insertar</a:t>
            </a:r>
            <a:r>
              <a:rPr b="0" i="0" lang="es" sz="1900" u="none" cap="none" strike="noStrike">
                <a:solidFill>
                  <a:srgbClr val="000000"/>
                </a:solidFill>
                <a:latin typeface="Helvetica Neue Light"/>
                <a:ea typeface="Helvetica Neue Light"/>
                <a:cs typeface="Helvetica Neue Light"/>
                <a:sym typeface="Helvetica Neue Light"/>
              </a:rPr>
              <a:t> o </a:t>
            </a:r>
            <a:r>
              <a:rPr b="1" i="0" lang="es" sz="1900" u="none" cap="none" strike="noStrike">
                <a:solidFill>
                  <a:srgbClr val="000000"/>
                </a:solidFill>
                <a:latin typeface="Helvetica Neue"/>
                <a:ea typeface="Helvetica Neue"/>
                <a:cs typeface="Helvetica Neue"/>
                <a:sym typeface="Helvetica Neue"/>
              </a:rPr>
              <a:t>incrustar</a:t>
            </a:r>
            <a:r>
              <a:rPr b="0" i="0" lang="es" sz="1900" u="none" cap="none" strike="noStrike">
                <a:solidFill>
                  <a:srgbClr val="000000"/>
                </a:solidFill>
                <a:latin typeface="Helvetica Neue Light"/>
                <a:ea typeface="Helvetica Neue Light"/>
                <a:cs typeface="Helvetica Neue Light"/>
                <a:sym typeface="Helvetica Neue Light"/>
              </a:rPr>
              <a:t> un documento HTML dentro de </a:t>
            </a:r>
            <a:r>
              <a:rPr lang="es" sz="1900">
                <a:latin typeface="Helvetica Neue Light"/>
                <a:ea typeface="Helvetica Neue Light"/>
                <a:cs typeface="Helvetica Neue Light"/>
                <a:sym typeface="Helvetica Neue Light"/>
              </a:rPr>
              <a:t>otro</a:t>
            </a:r>
            <a:r>
              <a:rPr b="0" i="0" lang="es" sz="1900" u="none" cap="none" strike="noStrike">
                <a:solidFill>
                  <a:srgbClr val="000000"/>
                </a:solidFill>
                <a:latin typeface="Helvetica Neue Light"/>
                <a:ea typeface="Helvetica Neue Light"/>
                <a:cs typeface="Helvetica Neue Light"/>
                <a:sym typeface="Helvetica Neue Light"/>
              </a:rPr>
              <a:t> documento HTML principal.</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2" name="Google Shape;562;p74"/>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IFRAME</a:t>
            </a:r>
            <a:endParaRPr b="0" i="0" sz="4000" u="none" cap="none" strike="noStrike">
              <a:solidFill>
                <a:schemeClr val="dk1"/>
              </a:solidFill>
              <a:latin typeface="Anton"/>
              <a:ea typeface="Anton"/>
              <a:cs typeface="Anton"/>
              <a:sym typeface="Anton"/>
            </a:endParaRPr>
          </a:p>
        </p:txBody>
      </p:sp>
      <p:pic>
        <p:nvPicPr>
          <p:cNvPr id="563" name="Google Shape;563;p74"/>
          <p:cNvPicPr preferRelativeResize="0"/>
          <p:nvPr/>
        </p:nvPicPr>
        <p:blipFill rotWithShape="1">
          <a:blip r:embed="rId4">
            <a:alphaModFix/>
          </a:blip>
          <a:srcRect b="0" l="0" r="0" t="0"/>
          <a:stretch/>
        </p:blipFill>
        <p:spPr>
          <a:xfrm>
            <a:off x="488125" y="1564050"/>
            <a:ext cx="8266322" cy="2809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67" name="Shape 567"/>
        <p:cNvGrpSpPr/>
        <p:nvPr/>
      </p:nvGrpSpPr>
      <p:grpSpPr>
        <a:xfrm>
          <a:off x="0" y="0"/>
          <a:ext cx="0" cy="0"/>
          <a:chOff x="0" y="0"/>
          <a:chExt cx="0" cy="0"/>
        </a:xfrm>
      </p:grpSpPr>
      <p:pic>
        <p:nvPicPr>
          <p:cNvPr id="568" name="Google Shape;568;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9" name="Google Shape;569;p75"/>
          <p:cNvSpPr txBox="1"/>
          <p:nvPr/>
        </p:nvSpPr>
        <p:spPr>
          <a:xfrm>
            <a:off x="1870800" y="2077200"/>
            <a:ext cx="5402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70" name="Google Shape;570;p7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71" name="Google Shape;571;p75"/>
          <p:cNvSpPr txBox="1"/>
          <p:nvPr/>
        </p:nvSpPr>
        <p:spPr>
          <a:xfrm>
            <a:off x="1473750" y="29130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6"/>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HTML</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archivo HTML.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577" name="Google Shape;577;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8" name="Google Shape;578;p76"/>
          <p:cNvPicPr preferRelativeResize="0"/>
          <p:nvPr/>
        </p:nvPicPr>
        <p:blipFill rotWithShape="1">
          <a:blip r:embed="rId4">
            <a:alphaModFix/>
          </a:blip>
          <a:srcRect b="0" l="0" r="0" t="0"/>
          <a:stretch/>
        </p:blipFill>
        <p:spPr>
          <a:xfrm>
            <a:off x="3882275" y="854899"/>
            <a:ext cx="1379450" cy="1379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84" name="Google Shape;584;p77"/>
          <p:cNvSpPr txBox="1"/>
          <p:nvPr/>
        </p:nvSpPr>
        <p:spPr>
          <a:xfrm>
            <a:off x="938100" y="1221600"/>
            <a:ext cx="7267800" cy="274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b="0" i="0" lang="es" sz="1900" u="none" cap="none" strike="noStrike">
                <a:solidFill>
                  <a:schemeClr val="dk1"/>
                </a:solidFill>
                <a:latin typeface="Helvetica Neue Light"/>
                <a:ea typeface="Helvetica Neue Light"/>
                <a:cs typeface="Helvetica Neue Light"/>
                <a:sym typeface="Helvetica Neue Light"/>
              </a:rPr>
              <a:t>Crea un archivo HTML que contenga:</a:t>
            </a:r>
            <a:endParaRPr sz="1900">
              <a:solidFill>
                <a:schemeClr val="dk1"/>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chemeClr val="dk1"/>
              </a:buClr>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un </a:t>
            </a:r>
            <a:r>
              <a:rPr b="1" i="0" lang="es" sz="1900" u="none" cap="none" strike="noStrike">
                <a:solidFill>
                  <a:schemeClr val="dk1"/>
                </a:solidFill>
                <a:latin typeface="Helvetica Neue"/>
                <a:ea typeface="Helvetica Neue"/>
                <a:cs typeface="Helvetica Neue"/>
                <a:sym typeface="Helvetica Neue"/>
              </a:rPr>
              <a:t>video</a:t>
            </a:r>
            <a:endParaRPr sz="1900">
              <a:solidFill>
                <a:schemeClr val="dk1"/>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chemeClr val="dk1"/>
              </a:buClr>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un </a:t>
            </a:r>
            <a:r>
              <a:rPr b="1" i="0" lang="es" sz="1900" u="none" cap="none" strike="noStrike">
                <a:solidFill>
                  <a:schemeClr val="dk1"/>
                </a:solidFill>
                <a:latin typeface="Helvetica Neue"/>
                <a:ea typeface="Helvetica Neue"/>
                <a:cs typeface="Helvetica Neue"/>
                <a:sym typeface="Helvetica Neue"/>
              </a:rPr>
              <a:t>audio</a:t>
            </a:r>
            <a:endParaRPr b="1" sz="1900">
              <a:solidFill>
                <a:schemeClr val="dk1"/>
              </a:solidFill>
              <a:latin typeface="Helvetica Neue"/>
              <a:ea typeface="Helvetica Neue"/>
              <a:cs typeface="Helvetica Neue"/>
              <a:sym typeface="Helvetica Neue"/>
            </a:endParaRPr>
          </a:p>
          <a:p>
            <a:pPr indent="-349250" lvl="0" marL="457200" marR="0" rtl="0" algn="l">
              <a:lnSpc>
                <a:spcPct val="115000"/>
              </a:lnSpc>
              <a:spcBef>
                <a:spcPts val="0"/>
              </a:spcBef>
              <a:spcAft>
                <a:spcPts val="0"/>
              </a:spcAft>
              <a:buSzPts val="1900"/>
              <a:buFont typeface="Helvetica Neue Light"/>
              <a:buChar char="-"/>
            </a:pPr>
            <a:r>
              <a:rPr b="0" i="0" lang="es" sz="1900" u="none" cap="none" strike="noStrike">
                <a:solidFill>
                  <a:schemeClr val="dk1"/>
                </a:solidFill>
                <a:latin typeface="Helvetica Neue Light"/>
                <a:ea typeface="Helvetica Neue Light"/>
                <a:cs typeface="Helvetica Neue Light"/>
                <a:sym typeface="Helvetica Neue Light"/>
              </a:rPr>
              <a:t>un </a:t>
            </a:r>
            <a:r>
              <a:rPr b="1" i="0" lang="es" sz="1900" u="none" cap="none" strike="noStrike">
                <a:solidFill>
                  <a:schemeClr val="dk1"/>
                </a:solidFill>
                <a:latin typeface="Helvetica Neue"/>
                <a:ea typeface="Helvetica Neue"/>
                <a:cs typeface="Helvetica Neue"/>
                <a:sym typeface="Helvetica Neue"/>
              </a:rPr>
              <a:t>iframe</a:t>
            </a:r>
            <a:r>
              <a:rPr b="0" i="0" lang="es" sz="1900" u="none" cap="none" strike="noStrike">
                <a:solidFill>
                  <a:schemeClr val="dk1"/>
                </a:solidFill>
                <a:latin typeface="Helvetica Neue Light"/>
                <a:ea typeface="Helvetica Neue Light"/>
                <a:cs typeface="Helvetica Neue Light"/>
                <a:sym typeface="Helvetica Neue Light"/>
              </a:rPr>
              <a:t> que muestre</a:t>
            </a:r>
            <a:r>
              <a:rPr lang="es" sz="1900">
                <a:solidFill>
                  <a:schemeClr val="dk1"/>
                </a:solidFill>
                <a:latin typeface="Helvetica Neue Light"/>
                <a:ea typeface="Helvetica Neue Light"/>
                <a:cs typeface="Helvetica Neue Light"/>
                <a:sym typeface="Helvetica Neue Light"/>
              </a:rPr>
              <a:t> un podcast</a:t>
            </a:r>
            <a:r>
              <a:rPr b="0" i="0" lang="es" sz="1900" u="none" cap="none" strike="noStrike">
                <a:solidFill>
                  <a:schemeClr val="dk1"/>
                </a:solidFill>
                <a:latin typeface="Helvetica Neue Light"/>
                <a:ea typeface="Helvetica Neue Light"/>
                <a:cs typeface="Helvetica Neue Light"/>
                <a:sym typeface="Helvetica Neue Light"/>
              </a:rPr>
              <a:t> de </a:t>
            </a:r>
            <a:r>
              <a:rPr b="0" i="0" lang="es" sz="1900" u="sng" cap="none" strike="noStrike">
                <a:solidFill>
                  <a:schemeClr val="hlink"/>
                </a:solidFill>
                <a:latin typeface="Helvetica Neue Light"/>
                <a:ea typeface="Helvetica Neue Light"/>
                <a:cs typeface="Helvetica Neue Light"/>
                <a:sym typeface="Helvetica Neue Light"/>
                <a:hlinkClick r:id="rId3"/>
              </a:rPr>
              <a:t>Coderhouse</a:t>
            </a:r>
            <a:r>
              <a:rPr lang="es" sz="1900">
                <a:solidFill>
                  <a:schemeClr val="dk1"/>
                </a:solidFill>
                <a:latin typeface="Helvetica Neue Light"/>
                <a:ea typeface="Helvetica Neue Light"/>
                <a:cs typeface="Helvetica Neue Light"/>
                <a:sym typeface="Helvetica Neue Light"/>
              </a:rPr>
              <a:t> (desde el canal de Spotify)</a:t>
            </a:r>
            <a:endParaRPr sz="19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800"/>
              <a:buFont typeface="Arial"/>
              <a:buNone/>
            </a:pPr>
            <a:r>
              <a:t/>
            </a:r>
            <a:endParaRPr sz="19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800"/>
              <a:buFont typeface="Arial"/>
              <a:buNone/>
            </a:pPr>
            <a:r>
              <a:rPr lang="es" sz="1900">
                <a:solidFill>
                  <a:schemeClr val="dk1"/>
                </a:solidFill>
                <a:latin typeface="Helvetica Neue Light"/>
                <a:ea typeface="Helvetica Neue Light"/>
                <a:cs typeface="Helvetica Neue Light"/>
                <a:sym typeface="Helvetica Neue Light"/>
              </a:rPr>
              <a:t>Puedes descargar material de Drive. </a:t>
            </a:r>
            <a:r>
              <a:rPr b="0" i="0" lang="es" sz="1900" u="none" cap="none" strike="noStrike">
                <a:solidFill>
                  <a:schemeClr val="dk1"/>
                </a:solidFill>
                <a:latin typeface="Helvetica Neue Light"/>
                <a:ea typeface="Helvetica Neue Light"/>
                <a:cs typeface="Helvetica Neue Light"/>
                <a:sym typeface="Helvetica Neue Light"/>
              </a:rPr>
              <a:t>Tienes 15 minutos para realizar la actividad.</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85" name="Google Shape;585;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86" name="Google Shape;586;p77"/>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9" name="Shape 109"/>
        <p:cNvGrpSpPr/>
        <p:nvPr/>
      </p:nvGrpSpPr>
      <p:grpSpPr>
        <a:xfrm>
          <a:off x="0" y="0"/>
          <a:ext cx="0" cy="0"/>
          <a:chOff x="0" y="0"/>
          <a:chExt cx="0" cy="0"/>
        </a:xfrm>
      </p:grpSpPr>
      <p:sp>
        <p:nvSpPr>
          <p:cNvPr id="110" name="Google Shape;110;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 name="Google Shape;111;p24"/>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Momento de exposición</a:t>
            </a:r>
            <a:endParaRPr i="1" sz="4000">
              <a:latin typeface="Anton"/>
              <a:ea typeface="Anton"/>
              <a:cs typeface="Anton"/>
              <a:sym typeface="Anton"/>
            </a:endParaRPr>
          </a:p>
        </p:txBody>
      </p:sp>
      <p:pic>
        <p:nvPicPr>
          <p:cNvPr id="112" name="Google Shape;112;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3" name="Google Shape;113;p24"/>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900" u="none" cap="none" strike="noStrike">
                <a:solidFill>
                  <a:srgbClr val="000000"/>
                </a:solidFill>
                <a:latin typeface="Anton"/>
                <a:ea typeface="Anton"/>
                <a:cs typeface="Anton"/>
                <a:sym typeface="Anton"/>
              </a:rPr>
              <a:t>ESTRUCTURA HTML DEL PROYECTO</a:t>
            </a:r>
            <a:endParaRPr b="0" i="1" sz="3900" u="none" cap="none" strike="noStrike">
              <a:solidFill>
                <a:srgbClr val="000000"/>
              </a:solidFill>
              <a:latin typeface="Anton"/>
              <a:ea typeface="Anton"/>
              <a:cs typeface="Anton"/>
              <a:sym typeface="Anton"/>
            </a:endParaRPr>
          </a:p>
        </p:txBody>
      </p:sp>
      <p:sp>
        <p:nvSpPr>
          <p:cNvPr id="592" name="Google Shape;592;p78"/>
          <p:cNvSpPr txBox="1"/>
          <p:nvPr/>
        </p:nvSpPr>
        <p:spPr>
          <a:xfrm>
            <a:off x="938100" y="3570850"/>
            <a:ext cx="7267800" cy="120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 partir del tema que hayas elegido para tu proyecto final, crea los documentos HTML para cada sección del sitio web y, además, una </a:t>
            </a:r>
            <a:r>
              <a:rPr b="1" i="0" lang="es" sz="2000" u="none" cap="none" strike="noStrike">
                <a:solidFill>
                  <a:schemeClr val="dk1"/>
                </a:solidFill>
                <a:highlight>
                  <a:schemeClr val="lt1"/>
                </a:highlight>
                <a:latin typeface="Helvetica Neue"/>
                <a:ea typeface="Helvetica Neue"/>
                <a:cs typeface="Helvetica Neue"/>
                <a:sym typeface="Helvetica Neue"/>
              </a:rPr>
              <a:t>lista</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 con el menú principal.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93" name="Google Shape;593;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4" name="Google Shape;594;p7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595" name="Google Shape;595;p78"/>
          <p:cNvSpPr/>
          <p:nvPr/>
        </p:nvSpPr>
        <p:spPr>
          <a:xfrm>
            <a:off x="4879825" y="959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aphicFrame>
        <p:nvGraphicFramePr>
          <p:cNvPr id="600" name="Google Shape;600;p79"/>
          <p:cNvGraphicFramePr/>
          <p:nvPr/>
        </p:nvGraphicFramePr>
        <p:xfrm>
          <a:off x="153263" y="344100"/>
          <a:ext cx="3000000" cy="3000000"/>
        </p:xfrm>
        <a:graphic>
          <a:graphicData uri="http://schemas.openxmlformats.org/drawingml/2006/table">
            <a:tbl>
              <a:tblPr>
                <a:noFill/>
                <a:tableStyleId>{25B181A0-A022-4E75-937B-963538F258AC}</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 ESTRUCTURA HTML DEL PROYECTO</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5910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Formato:</a:t>
                      </a:r>
                      <a:r>
                        <a:rPr lang="es" sz="1300" u="none" cap="none" strike="noStrike">
                          <a:latin typeface="Helvetica Neue Light"/>
                          <a:ea typeface="Helvetica Neue Light"/>
                          <a:cs typeface="Helvetica Neue Light"/>
                          <a:sym typeface="Helvetica Neue Light"/>
                        </a:rPr>
                        <a:t> </a:t>
                      </a:r>
                      <a:r>
                        <a:rPr lang="es" sz="1300" u="sng" cap="none" strike="noStrike">
                          <a:solidFill>
                            <a:schemeClr val="hlink"/>
                          </a:solidFill>
                          <a:highlight>
                            <a:schemeClr val="lt1"/>
                          </a:highlight>
                          <a:latin typeface="Helvetica Neue Light"/>
                          <a:ea typeface="Helvetica Neue Light"/>
                          <a:cs typeface="Helvetica Neue Light"/>
                          <a:sym typeface="Helvetica Neue Light"/>
                          <a:hlinkClick r:id="rId3"/>
                        </a:rPr>
                        <a:t>Sublime Text</a:t>
                      </a:r>
                      <a:r>
                        <a:rPr lang="es" sz="1300">
                          <a:solidFill>
                            <a:schemeClr val="dk1"/>
                          </a:solidFill>
                          <a:highlight>
                            <a:schemeClr val="lt1"/>
                          </a:highlight>
                          <a:latin typeface="Helvetica Neue Light"/>
                          <a:ea typeface="Helvetica Neue Light"/>
                          <a:cs typeface="Helvetica Neue Light"/>
                          <a:sym typeface="Helvetica Neue Light"/>
                        </a:rPr>
                        <a:t> </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 </a:t>
                      </a:r>
                      <a:r>
                        <a:rPr lang="es" sz="1300" u="sng" cap="none" strike="noStrike">
                          <a:solidFill>
                            <a:schemeClr val="hlink"/>
                          </a:solidFill>
                          <a:highlight>
                            <a:schemeClr val="lt1"/>
                          </a:highlight>
                          <a:latin typeface="Helvetica Neue Light"/>
                          <a:ea typeface="Helvetica Neue Light"/>
                          <a:cs typeface="Helvetica Neue Light"/>
                          <a:sym typeface="Helvetica Neue Light"/>
                          <a:hlinkClick r:id="rId4"/>
                        </a:rPr>
                        <a:t>Visual Studio</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a:t>
                      </a:r>
                      <a:r>
                        <a:rPr lang="es" sz="1300" u="none" cap="none" strike="noStrike">
                          <a:solidFill>
                            <a:schemeClr val="dk1"/>
                          </a:solidFill>
                          <a:latin typeface="Helvetica Neue Light"/>
                          <a:ea typeface="Helvetica Neue Light"/>
                          <a:cs typeface="Helvetica Neue Light"/>
                          <a:sym typeface="Helvetica Neue Light"/>
                        </a:rPr>
                        <a:t> Debe tener el nombre </a:t>
                      </a:r>
                      <a:r>
                        <a:rPr lang="es" sz="1300" u="none" cap="none" strike="noStrike">
                          <a:solidFill>
                            <a:schemeClr val="dk1"/>
                          </a:solidFill>
                          <a:highlight>
                            <a:srgbClr val="A6FFCA"/>
                          </a:highlight>
                          <a:latin typeface="Helvetica Neue Light"/>
                          <a:ea typeface="Helvetica Neue Light"/>
                          <a:cs typeface="Helvetica Neue Light"/>
                          <a:sym typeface="Helvetica Neue Light"/>
                        </a:rPr>
                        <a:t>“Idea+Apellido”</a:t>
                      </a:r>
                      <a:endParaRPr sz="13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Sugerencia:</a:t>
                      </a:r>
                      <a:r>
                        <a:rPr lang="es" sz="1300" u="none" cap="none" strike="noStrike">
                          <a:latin typeface="Helvetica Neue Light"/>
                          <a:ea typeface="Helvetica Neue Light"/>
                          <a:cs typeface="Helvetica Neue Light"/>
                          <a:sym typeface="Helvetica Neue Light"/>
                        </a:rPr>
                        <a:t> </a:t>
                      </a:r>
                      <a:r>
                        <a:rPr lang="es" sz="1200">
                          <a:solidFill>
                            <a:schemeClr val="dk1"/>
                          </a:solidFill>
                          <a:latin typeface="Helvetica Neue Light"/>
                          <a:ea typeface="Helvetica Neue Light"/>
                          <a:cs typeface="Helvetica Neue Light"/>
                          <a:sym typeface="Helvetica Neue Light"/>
                        </a:rPr>
                        <a:t>crea una carpeta comprimida en formato .zip o .rar con tus archivos HTML</a:t>
                      </a:r>
                      <a:r>
                        <a:rPr lang="es" sz="1200" u="none" cap="none" strike="noStrike">
                          <a:solidFill>
                            <a:schemeClr val="dk1"/>
                          </a:solidFill>
                          <a:latin typeface="Helvetica Neue Light"/>
                          <a:ea typeface="Helvetica Neue Light"/>
                          <a:cs typeface="Helvetica Neue Light"/>
                          <a:sym typeface="Helvetica Neue Light"/>
                        </a:rPr>
                        <a:t>.</a:t>
                      </a:r>
                      <a:endParaRPr sz="12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s" sz="1300" u="none" cap="none" strike="noStrike">
                          <a:latin typeface="Helvetica Neue"/>
                          <a:ea typeface="Helvetica Neue"/>
                          <a:cs typeface="Helvetica Neue"/>
                          <a:sym typeface="Helvetica Neue"/>
                        </a:rPr>
                        <a:t>&gt;&gt;</a:t>
                      </a:r>
                      <a:r>
                        <a:rPr b="1" lang="es" sz="1300">
                          <a:solidFill>
                            <a:srgbClr val="4D5156"/>
                          </a:solidFill>
                          <a:latin typeface="Helvetica Neue"/>
                          <a:ea typeface="Helvetica Neue"/>
                          <a:cs typeface="Helvetica Neue"/>
                          <a:sym typeface="Helvetica Neue"/>
                        </a:rPr>
                        <a:t> </a:t>
                      </a:r>
                      <a:r>
                        <a:rPr b="1" lang="es" sz="1300" u="none" cap="none" strike="noStrike">
                          <a:latin typeface="Helvetica Neue"/>
                          <a:ea typeface="Helvetica Neue"/>
                          <a:cs typeface="Helvetica Neue"/>
                          <a:sym typeface="Helvetica Neue"/>
                        </a:rPr>
                        <a:t>Consigna:</a:t>
                      </a:r>
                      <a:r>
                        <a:rPr lang="es" sz="1300" u="none" cap="none" strike="noStrike">
                          <a:latin typeface="Helvetica Neue Light"/>
                          <a:ea typeface="Helvetica Neue Light"/>
                          <a:cs typeface="Helvetica Neue Light"/>
                          <a:sym typeface="Helvetica Neue Light"/>
                        </a:rPr>
                        <a:t> </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a partir del tema que hayas elegido para tu proyecto final, crea los documentos HTML para cada sección del sitio web y, además, una </a:t>
                      </a:r>
                      <a:r>
                        <a:rPr b="1" lang="es" sz="1300" u="none" cap="none" strike="noStrike">
                          <a:solidFill>
                            <a:schemeClr val="dk1"/>
                          </a:solidFill>
                          <a:highlight>
                            <a:schemeClr val="lt1"/>
                          </a:highlight>
                          <a:latin typeface="Helvetica Neue"/>
                          <a:ea typeface="Helvetica Neue"/>
                          <a:cs typeface="Helvetica Neue"/>
                          <a:sym typeface="Helvetica Neue"/>
                        </a:rPr>
                        <a:t>lista</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 con el menú principal.</a:t>
                      </a:r>
                      <a:endParaRPr sz="13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300" u="none" cap="none" strike="noStrike">
                          <a:latin typeface="Helvetica Neue"/>
                          <a:ea typeface="Helvetica Neue"/>
                          <a:cs typeface="Helvetica Neue"/>
                          <a:sym typeface="Helvetica Neue"/>
                        </a:rPr>
                        <a:t>&gt;&gt;</a:t>
                      </a:r>
                      <a:r>
                        <a:rPr b="1" lang="es" sz="1300">
                          <a:latin typeface="Helvetica Neue"/>
                          <a:ea typeface="Helvetica Neue"/>
                          <a:cs typeface="Helvetica Neue"/>
                          <a:sym typeface="Helvetica Neue"/>
                        </a:rPr>
                        <a:t> </a:t>
                      </a:r>
                      <a:r>
                        <a:rPr b="1" lang="es" sz="1300" u="none" cap="none" strike="noStrike">
                          <a:solidFill>
                            <a:schemeClr val="dk1"/>
                          </a:solidFill>
                          <a:latin typeface="Helvetica Neue"/>
                          <a:ea typeface="Helvetica Neue"/>
                          <a:cs typeface="Helvetica Neue"/>
                          <a:sym typeface="Helvetica Neue"/>
                        </a:rPr>
                        <a:t>Aspectos a incluir en el entregable:</a:t>
                      </a:r>
                      <a:endParaRPr b="1" sz="1300" u="none" cap="none" strike="noStrike">
                        <a:solidFill>
                          <a:schemeClr val="dk1"/>
                        </a:solidFill>
                        <a:latin typeface="Helvetica Neue"/>
                        <a:ea typeface="Helvetica Neue"/>
                        <a:cs typeface="Helvetica Neue"/>
                        <a:sym typeface="Helvetica Neue"/>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Siguiendo el o los wireframes que creaste en la clase anterior, y en función de las secciones elegidas para tu sitio web, crea los documentos HTML para cada sección del mismo (</a:t>
                      </a:r>
                      <a:r>
                        <a:rPr lang="es" sz="1300">
                          <a:solidFill>
                            <a:schemeClr val="dk1"/>
                          </a:solidFill>
                          <a:latin typeface="Helvetica Neue Light"/>
                          <a:ea typeface="Helvetica Neue Light"/>
                          <a:cs typeface="Helvetica Neue Light"/>
                          <a:sym typeface="Helvetica Neue Light"/>
                        </a:rPr>
                        <a:t>para </a:t>
                      </a:r>
                      <a:r>
                        <a:rPr lang="es" sz="1300" u="none" cap="none" strike="noStrike">
                          <a:solidFill>
                            <a:schemeClr val="dk1"/>
                          </a:solidFill>
                          <a:latin typeface="Helvetica Neue Light"/>
                          <a:ea typeface="Helvetica Neue Light"/>
                          <a:cs typeface="Helvetica Neue Light"/>
                          <a:sym typeface="Helvetica Neue Light"/>
                        </a:rPr>
                        <a:t>luego </a:t>
                      </a:r>
                      <a:r>
                        <a:rPr lang="es" sz="1300">
                          <a:solidFill>
                            <a:schemeClr val="dk1"/>
                          </a:solidFill>
                          <a:latin typeface="Helvetica Neue Light"/>
                          <a:ea typeface="Helvetica Neue Light"/>
                          <a:cs typeface="Helvetica Neue Light"/>
                          <a:sym typeface="Helvetica Neue Light"/>
                        </a:rPr>
                        <a:t>linkearlas</a:t>
                      </a:r>
                      <a:r>
                        <a:rPr lang="es" sz="1300" u="none" cap="none" strike="noStrike">
                          <a:solidFill>
                            <a:schemeClr val="dk1"/>
                          </a:solidFill>
                          <a:latin typeface="Helvetica Neue Light"/>
                          <a:ea typeface="Helvetica Neue Light"/>
                          <a:cs typeface="Helvetica Neue Light"/>
                          <a:sym typeface="Helvetica Neue Light"/>
                        </a:rPr>
                        <a:t> entre </a:t>
                      </a:r>
                      <a:r>
                        <a:rPr lang="es" sz="1300">
                          <a:solidFill>
                            <a:schemeClr val="dk1"/>
                          </a:solidFill>
                          <a:latin typeface="Helvetica Neue Light"/>
                          <a:ea typeface="Helvetica Neue Light"/>
                          <a:cs typeface="Helvetica Neue Light"/>
                          <a:sym typeface="Helvetica Neue Light"/>
                        </a:rPr>
                        <a:t>sí</a:t>
                      </a:r>
                      <a:r>
                        <a:rPr lang="es" sz="1300" u="none" cap="none" strike="noStrike">
                          <a:solidFill>
                            <a:schemeClr val="dk1"/>
                          </a:solidFill>
                          <a:latin typeface="Helvetica Neue Light"/>
                          <a:ea typeface="Helvetica Neue Light"/>
                          <a:cs typeface="Helvetica Neue Light"/>
                          <a:sym typeface="Helvetica Neue Light"/>
                        </a:rPr>
                        <a:t>).</a:t>
                      </a:r>
                      <a:endParaRPr sz="16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Crea una lista con el </a:t>
                      </a:r>
                      <a:r>
                        <a:rPr b="1" lang="es" sz="1300" u="none" cap="none" strike="noStrike">
                          <a:solidFill>
                            <a:schemeClr val="dk1"/>
                          </a:solidFill>
                          <a:latin typeface="Helvetica Neue"/>
                          <a:ea typeface="Helvetica Neue"/>
                          <a:cs typeface="Helvetica Neue"/>
                          <a:sym typeface="Helvetica Neue"/>
                        </a:rPr>
                        <a:t>menú principal</a:t>
                      </a:r>
                      <a:r>
                        <a:rPr lang="es" sz="1300" u="none" cap="none" strike="noStrike">
                          <a:solidFill>
                            <a:schemeClr val="dk1"/>
                          </a:solidFill>
                          <a:latin typeface="Helvetica Neue Light"/>
                          <a:ea typeface="Helvetica Neue Light"/>
                          <a:cs typeface="Helvetica Neue Light"/>
                          <a:sym typeface="Helvetica Neue Light"/>
                        </a:rPr>
                        <a:t> del sitio web, incluyendo los nombres de cada una de las secciones.</a:t>
                      </a:r>
                      <a:r>
                        <a:rPr lang="es" sz="1300">
                          <a:solidFill>
                            <a:schemeClr val="dk1"/>
                          </a:solidFill>
                          <a:latin typeface="Helvetica Neue Light"/>
                          <a:ea typeface="Helvetica Neue Light"/>
                          <a:cs typeface="Helvetica Neue Light"/>
                          <a:sym typeface="Helvetica Neue Light"/>
                        </a:rPr>
                        <a:t> </a:t>
                      </a:r>
                      <a:r>
                        <a:rPr lang="es" sz="1300" u="none" cap="none" strike="noStrike">
                          <a:solidFill>
                            <a:schemeClr val="dk1"/>
                          </a:solidFill>
                          <a:latin typeface="Helvetica Neue Light"/>
                          <a:ea typeface="Helvetica Neue Light"/>
                          <a:cs typeface="Helvetica Neue Light"/>
                          <a:sym typeface="Helvetica Neue Light"/>
                        </a:rPr>
                        <a:t>Deberá estar enlazado a los archivos correspondientes, mediante enlaces </a:t>
                      </a:r>
                      <a:r>
                        <a:rPr b="1" lang="es" sz="1300" u="none" cap="none" strike="noStrike">
                          <a:solidFill>
                            <a:schemeClr val="dk1"/>
                          </a:solidFill>
                          <a:latin typeface="Helvetica Neue"/>
                          <a:ea typeface="Helvetica Neue"/>
                          <a:cs typeface="Helvetica Neue"/>
                          <a:sym typeface="Helvetica Neue"/>
                        </a:rPr>
                        <a:t>relativos</a:t>
                      </a:r>
                      <a:r>
                        <a:rPr lang="es" sz="1300" u="none" cap="none" strike="noStrike">
                          <a:solidFill>
                            <a:schemeClr val="dk1"/>
                          </a:solidFill>
                          <a:latin typeface="Helvetica Neue Light"/>
                          <a:ea typeface="Helvetica Neue Light"/>
                          <a:cs typeface="Helvetica Neue Light"/>
                          <a:sym typeface="Helvetica Neue Light"/>
                        </a:rPr>
                        <a:t>.</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Agrega una </a:t>
                      </a:r>
                      <a:r>
                        <a:rPr b="1" lang="es" sz="1300" u="none" cap="none" strike="noStrike">
                          <a:solidFill>
                            <a:schemeClr val="dk1"/>
                          </a:solidFill>
                          <a:latin typeface="Helvetica Neue"/>
                          <a:ea typeface="Helvetica Neue"/>
                          <a:cs typeface="Helvetica Neue"/>
                          <a:sym typeface="Helvetica Neue"/>
                        </a:rPr>
                        <a:t>&lt;tabla&gt;</a:t>
                      </a:r>
                      <a:r>
                        <a:rPr lang="es" sz="1300" u="none" cap="none" strike="noStrike">
                          <a:solidFill>
                            <a:schemeClr val="dk1"/>
                          </a:solidFill>
                          <a:latin typeface="Helvetica Neue Light"/>
                          <a:ea typeface="Helvetica Neue Light"/>
                          <a:cs typeface="Helvetica Neue Light"/>
                          <a:sym typeface="Helvetica Neue Light"/>
                        </a:rPr>
                        <a:t> para mostrar </a:t>
                      </a:r>
                      <a:r>
                        <a:rPr lang="es" sz="1300">
                          <a:solidFill>
                            <a:schemeClr val="dk1"/>
                          </a:solidFill>
                          <a:latin typeface="Helvetica Neue Light"/>
                          <a:ea typeface="Helvetica Neue Light"/>
                          <a:cs typeface="Helvetica Neue Light"/>
                          <a:sym typeface="Helvetica Neue Light"/>
                        </a:rPr>
                        <a:t>características</a:t>
                      </a:r>
                      <a:r>
                        <a:rPr lang="es" sz="1300">
                          <a:solidFill>
                            <a:schemeClr val="dk1"/>
                          </a:solidFill>
                          <a:latin typeface="Helvetica Neue Light"/>
                          <a:ea typeface="Helvetica Neue Light"/>
                          <a:cs typeface="Helvetica Neue Light"/>
                          <a:sym typeface="Helvetica Neue Light"/>
                        </a:rPr>
                        <a:t> </a:t>
                      </a:r>
                      <a:r>
                        <a:rPr lang="es" sz="1300" u="none" cap="none" strike="noStrike">
                          <a:solidFill>
                            <a:schemeClr val="dk1"/>
                          </a:solidFill>
                          <a:latin typeface="Helvetica Neue Light"/>
                          <a:ea typeface="Helvetica Neue Light"/>
                          <a:cs typeface="Helvetica Neue Light"/>
                          <a:sym typeface="Helvetica Neue Light"/>
                        </a:rPr>
                        <a:t>del producto</a:t>
                      </a:r>
                      <a:r>
                        <a:rPr lang="es" sz="1300">
                          <a:solidFill>
                            <a:schemeClr val="dk1"/>
                          </a:solidFill>
                          <a:latin typeface="Helvetica Neue Light"/>
                          <a:ea typeface="Helvetica Neue Light"/>
                          <a:cs typeface="Helvetica Neue Light"/>
                          <a:sym typeface="Helvetica Neue Light"/>
                        </a:rPr>
                        <a:t> o </a:t>
                      </a:r>
                      <a:r>
                        <a:rPr lang="es" sz="1300" u="none" cap="none" strike="noStrike">
                          <a:solidFill>
                            <a:schemeClr val="dk1"/>
                          </a:solidFill>
                          <a:latin typeface="Helvetica Neue Light"/>
                          <a:ea typeface="Helvetica Neue Light"/>
                          <a:cs typeface="Helvetica Neue Light"/>
                          <a:sym typeface="Helvetica Neue Light"/>
                        </a:rPr>
                        <a:t>servicio que estés promocionando en tu sitio web. Incluye</a:t>
                      </a:r>
                      <a:r>
                        <a:rPr lang="es" sz="1300">
                          <a:solidFill>
                            <a:schemeClr val="dk1"/>
                          </a:solidFill>
                          <a:latin typeface="Helvetica Neue Light"/>
                          <a:ea typeface="Helvetica Neue Light"/>
                          <a:cs typeface="Helvetica Neue Light"/>
                          <a:sym typeface="Helvetica Neue Light"/>
                        </a:rPr>
                        <a:t> </a:t>
                      </a:r>
                      <a:r>
                        <a:rPr lang="es" sz="1300" u="none" cap="none" strike="noStrike">
                          <a:solidFill>
                            <a:schemeClr val="dk1"/>
                          </a:solidFill>
                          <a:latin typeface="Helvetica Neue Light"/>
                          <a:ea typeface="Helvetica Neue Light"/>
                          <a:cs typeface="Helvetica Neue Light"/>
                          <a:sym typeface="Helvetica Neue Light"/>
                        </a:rPr>
                        <a:t>nombres, información técnica (lista),</a:t>
                      </a:r>
                      <a:r>
                        <a:rPr lang="es" sz="1300">
                          <a:solidFill>
                            <a:schemeClr val="dk1"/>
                          </a:solidFill>
                          <a:latin typeface="Helvetica Neue Light"/>
                          <a:ea typeface="Helvetica Neue Light"/>
                          <a:cs typeface="Helvetica Neue Light"/>
                          <a:sym typeface="Helvetica Neue Light"/>
                        </a:rPr>
                        <a:t> </a:t>
                      </a:r>
                      <a:r>
                        <a:rPr lang="es" sz="1300" u="none" cap="none" strike="noStrike">
                          <a:solidFill>
                            <a:schemeClr val="dk1"/>
                          </a:solidFill>
                          <a:latin typeface="Helvetica Neue Light"/>
                          <a:ea typeface="Helvetica Neue Light"/>
                          <a:cs typeface="Helvetica Neue Light"/>
                          <a:sym typeface="Helvetica Neue Light"/>
                        </a:rPr>
                        <a:t>lista de beneficios, comentarios o recomendaciones (lista ordenada).</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Incorpora un </a:t>
                      </a:r>
                      <a:r>
                        <a:rPr b="1" lang="es" sz="1300" u="none" cap="none" strike="noStrike">
                          <a:solidFill>
                            <a:schemeClr val="dk1"/>
                          </a:solidFill>
                          <a:latin typeface="Helvetica Neue"/>
                          <a:ea typeface="Helvetica Neue"/>
                          <a:cs typeface="Helvetica Neue"/>
                          <a:sym typeface="Helvetica Neue"/>
                        </a:rPr>
                        <a:t>formulario de contacto</a:t>
                      </a:r>
                      <a:r>
                        <a:rPr lang="es" sz="1300" u="none" cap="none" strike="noStrike">
                          <a:solidFill>
                            <a:schemeClr val="dk1"/>
                          </a:solidFill>
                          <a:latin typeface="Helvetica Neue Light"/>
                          <a:ea typeface="Helvetica Neue Light"/>
                          <a:cs typeface="Helvetica Neue Light"/>
                          <a:sym typeface="Helvetica Neue Light"/>
                        </a:rPr>
                        <a:t> en la sección que corresponda.</a:t>
                      </a:r>
                      <a:r>
                        <a:rPr lang="es" sz="1300">
                          <a:solidFill>
                            <a:schemeClr val="dk1"/>
                          </a:solidFill>
                          <a:latin typeface="Helvetica Neue Light"/>
                          <a:ea typeface="Helvetica Neue Light"/>
                          <a:cs typeface="Helvetica Neue Light"/>
                          <a:sym typeface="Helvetica Neue Light"/>
                        </a:rPr>
                        <a:t> </a:t>
                      </a:r>
                      <a:r>
                        <a:rPr lang="es" sz="1300" u="none" cap="none" strike="noStrike">
                          <a:solidFill>
                            <a:schemeClr val="dk1"/>
                          </a:solidFill>
                          <a:latin typeface="Helvetica Neue Light"/>
                          <a:ea typeface="Helvetica Neue Light"/>
                          <a:cs typeface="Helvetica Neue Light"/>
                          <a:sym typeface="Helvetica Neue Light"/>
                        </a:rPr>
                        <a:t>El mismo debe contar con al menos un input, un menú desplegable (select), un checkbox, un botón para resetear la información introducida y el botón de enviar. </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300" u="none" cap="none" strike="noStrike">
                          <a:latin typeface="Helvetica Neue"/>
                          <a:ea typeface="Helvetica Neue"/>
                          <a:cs typeface="Helvetica Neue"/>
                          <a:sym typeface="Helvetica Neue"/>
                        </a:rPr>
                        <a:t>&gt;&gt; Ejemplo: </a:t>
                      </a:r>
                      <a:r>
                        <a:rPr lang="es" sz="1300" u="none" cap="none" strike="noStrike">
                          <a:latin typeface="Helvetica Neue Light"/>
                          <a:ea typeface="Helvetica Neue Light"/>
                          <a:cs typeface="Helvetica Neue Light"/>
                          <a:sym typeface="Helvetica Neue Light"/>
                        </a:rPr>
                        <a:t>haz clic </a:t>
                      </a:r>
                      <a:r>
                        <a:rPr lang="es" sz="1300" u="sng" cap="none" strike="noStrike">
                          <a:solidFill>
                            <a:schemeClr val="hlink"/>
                          </a:solidFill>
                          <a:latin typeface="Helvetica Neue Light"/>
                          <a:ea typeface="Helvetica Neue Light"/>
                          <a:cs typeface="Helvetica Neue Light"/>
                          <a:sym typeface="Helvetica Neue Light"/>
                          <a:hlinkClick r:id="rId5"/>
                        </a:rPr>
                        <a:t>aquí</a:t>
                      </a:r>
                      <a:r>
                        <a:rPr lang="es" sz="1300">
                          <a:latin typeface="Helvetica Neue Light"/>
                          <a:ea typeface="Helvetica Neue Light"/>
                          <a:cs typeface="Helvetica Neue Light"/>
                          <a:sym typeface="Helvetica Neue Light"/>
                        </a:rPr>
                        <a:t> </a:t>
                      </a:r>
                      <a:r>
                        <a:rPr lang="es" sz="1300" u="none" cap="none" strike="noStrike">
                          <a:latin typeface="Helvetica Neue Light"/>
                          <a:ea typeface="Helvetica Neue Light"/>
                          <a:cs typeface="Helvetica Neue Light"/>
                          <a:sym typeface="Helvetica Neue Light"/>
                        </a:rPr>
                        <a:t>para acceder.</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01" name="Google Shape;601;p79"/>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602" name="Google Shape;602;p79"/>
          <p:cNvPicPr preferRelativeResize="0"/>
          <p:nvPr/>
        </p:nvPicPr>
        <p:blipFill rotWithShape="1">
          <a:blip r:embed="rId7">
            <a:alphaModFix/>
          </a:blip>
          <a:srcRect b="0" l="0" r="0" t="0"/>
          <a:stretch/>
        </p:blipFill>
        <p:spPr>
          <a:xfrm>
            <a:off x="7173537" y="1098075"/>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8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08" name="Google Shape;608;p8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81"/>
          <p:cNvSpPr txBox="1"/>
          <p:nvPr/>
        </p:nvSpPr>
        <p:spPr>
          <a:xfrm>
            <a:off x="1956450" y="12305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14" name="Google Shape;614;p81"/>
          <p:cNvSpPr txBox="1"/>
          <p:nvPr/>
        </p:nvSpPr>
        <p:spPr>
          <a:xfrm>
            <a:off x="1689150" y="2128075"/>
            <a:ext cx="5765700" cy="1916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1900" u="none" cap="none" strike="noStrike">
                <a:solidFill>
                  <a:srgbClr val="E0FF00"/>
                </a:solidFill>
                <a:latin typeface="Helvetica Neue"/>
                <a:ea typeface="Helvetica Neue"/>
                <a:cs typeface="Helvetica Neue"/>
                <a:sym typeface="Helvetica Neue"/>
              </a:rPr>
              <a:t>Resumen de lo visto en clase hoy</a:t>
            </a:r>
            <a:endParaRPr b="1" i="0" sz="1900" u="none" cap="none" strike="noStrike">
              <a:solidFill>
                <a:srgbClr val="E0FF00"/>
              </a:solidFill>
              <a:latin typeface="Helvetica Neue"/>
              <a:ea typeface="Helvetica Neue"/>
              <a:cs typeface="Helvetica Neue"/>
              <a:sym typeface="Helvetica Neue"/>
            </a:endParaRPr>
          </a:p>
          <a:p>
            <a:pPr indent="-349250" lvl="0" marL="457200" marR="0" rtl="0" algn="ctr">
              <a:lnSpc>
                <a:spcPct val="115000"/>
              </a:lnSpc>
              <a:spcBef>
                <a:spcPts val="0"/>
              </a:spcBef>
              <a:spcAft>
                <a:spcPts val="0"/>
              </a:spcAft>
              <a:buClr>
                <a:srgbClr val="E0FF00"/>
              </a:buClr>
              <a:buSzPts val="1900"/>
              <a:buFont typeface="Helvetica Neue Light"/>
              <a:buChar char="-"/>
            </a:pPr>
            <a:r>
              <a:rPr b="0" i="0" lang="es" sz="1900" u="none" cap="none" strike="noStrike">
                <a:solidFill>
                  <a:srgbClr val="E0FF00"/>
                </a:solidFill>
                <a:latin typeface="Helvetica Neue Light"/>
                <a:ea typeface="Helvetica Neue Light"/>
                <a:cs typeface="Helvetica Neue Light"/>
                <a:sym typeface="Helvetica Neue Light"/>
              </a:rPr>
              <a:t>Sintaxis de HTML.</a:t>
            </a:r>
            <a:endParaRPr b="0" i="0" sz="1900" u="none" cap="none" strike="noStrike">
              <a:solidFill>
                <a:srgbClr val="E0FF00"/>
              </a:solidFill>
              <a:latin typeface="Helvetica Neue Light"/>
              <a:ea typeface="Helvetica Neue Light"/>
              <a:cs typeface="Helvetica Neue Light"/>
              <a:sym typeface="Helvetica Neue Light"/>
            </a:endParaRPr>
          </a:p>
          <a:p>
            <a:pPr indent="-349250" lvl="0" marL="457200" marR="0" rtl="0" algn="ctr">
              <a:lnSpc>
                <a:spcPct val="115000"/>
              </a:lnSpc>
              <a:spcBef>
                <a:spcPts val="0"/>
              </a:spcBef>
              <a:spcAft>
                <a:spcPts val="0"/>
              </a:spcAft>
              <a:buClr>
                <a:srgbClr val="E0FF00"/>
              </a:buClr>
              <a:buSzPts val="1900"/>
              <a:buFont typeface="Helvetica Neue Light"/>
              <a:buChar char="-"/>
            </a:pPr>
            <a:r>
              <a:rPr b="0" i="0" lang="es" sz="1900" u="none" cap="none" strike="noStrike">
                <a:solidFill>
                  <a:srgbClr val="E0FF00"/>
                </a:solidFill>
                <a:latin typeface="Helvetica Neue Light"/>
                <a:ea typeface="Helvetica Neue Light"/>
                <a:cs typeface="Helvetica Neue Light"/>
                <a:sym typeface="Helvetica Neue Light"/>
              </a:rPr>
              <a:t>Diferentes etiquetas y el uso de cada</a:t>
            </a:r>
            <a:r>
              <a:rPr lang="es" sz="1900">
                <a:solidFill>
                  <a:srgbClr val="E0FF00"/>
                </a:solidFill>
                <a:latin typeface="Helvetica Neue Light"/>
                <a:ea typeface="Helvetica Neue Light"/>
                <a:cs typeface="Helvetica Neue Light"/>
                <a:sym typeface="Helvetica Neue Light"/>
              </a:rPr>
              <a:t> </a:t>
            </a:r>
            <a:r>
              <a:rPr b="0" i="0" lang="es" sz="1900" u="none" cap="none" strike="noStrike">
                <a:solidFill>
                  <a:srgbClr val="E0FF00"/>
                </a:solidFill>
                <a:latin typeface="Helvetica Neue Light"/>
                <a:ea typeface="Helvetica Neue Light"/>
                <a:cs typeface="Helvetica Neue Light"/>
                <a:sym typeface="Helvetica Neue Light"/>
              </a:rPr>
              <a:t>una</a:t>
            </a:r>
            <a:r>
              <a:rPr lang="es" sz="1900">
                <a:solidFill>
                  <a:srgbClr val="E0FF00"/>
                </a:solidFill>
                <a:latin typeface="Helvetica Neue Light"/>
                <a:ea typeface="Helvetica Neue Light"/>
                <a:cs typeface="Helvetica Neue Light"/>
                <a:sym typeface="Helvetica Neue Light"/>
              </a:rPr>
              <a:t>: listas, tablas, formularios y enlaces.</a:t>
            </a:r>
            <a:endParaRPr b="0" i="0" sz="1900" u="none" cap="none" strike="noStrike">
              <a:solidFill>
                <a:srgbClr val="E0FF00"/>
              </a:solidFill>
              <a:latin typeface="Helvetica Neue Light"/>
              <a:ea typeface="Helvetica Neue Light"/>
              <a:cs typeface="Helvetica Neue Light"/>
              <a:sym typeface="Helvetica Neue Light"/>
            </a:endParaRPr>
          </a:p>
          <a:p>
            <a:pPr indent="-349250" lvl="0" marL="457200" marR="0" rtl="0" algn="ctr">
              <a:lnSpc>
                <a:spcPct val="115000"/>
              </a:lnSpc>
              <a:spcBef>
                <a:spcPts val="0"/>
              </a:spcBef>
              <a:spcAft>
                <a:spcPts val="0"/>
              </a:spcAft>
              <a:buClr>
                <a:srgbClr val="E0FF00"/>
              </a:buClr>
              <a:buSzPts val="1900"/>
              <a:buFont typeface="Helvetica Neue Light"/>
              <a:buChar char="-"/>
            </a:pPr>
            <a:r>
              <a:rPr lang="es" sz="1900">
                <a:solidFill>
                  <a:srgbClr val="E0FF00"/>
                </a:solidFill>
                <a:latin typeface="Helvetica Neue Light"/>
                <a:ea typeface="Helvetica Neue Light"/>
                <a:cs typeface="Helvetica Neue Light"/>
                <a:sym typeface="Helvetica Neue Light"/>
              </a:rPr>
              <a:t>Multimedia en </a:t>
            </a:r>
            <a:r>
              <a:rPr b="0" i="0" lang="es" sz="1900" u="none" cap="none" strike="noStrike">
                <a:solidFill>
                  <a:srgbClr val="E0FF00"/>
                </a:solidFill>
                <a:latin typeface="Helvetica Neue Light"/>
                <a:ea typeface="Helvetica Neue Light"/>
                <a:cs typeface="Helvetica Neue Light"/>
                <a:sym typeface="Helvetica Neue Light"/>
              </a:rPr>
              <a:t>HTML5</a:t>
            </a:r>
            <a:r>
              <a:rPr lang="es" sz="1900">
                <a:solidFill>
                  <a:srgbClr val="E0FF00"/>
                </a:solidFill>
                <a:latin typeface="Helvetica Neue Light"/>
                <a:ea typeface="Helvetica Neue Light"/>
                <a:cs typeface="Helvetica Neue Light"/>
                <a:sym typeface="Helvetica Neue Light"/>
              </a:rPr>
              <a:t>: img, video, audio, iframe.</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8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20" name="Google Shape;620;p8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4" name="Shape 624"/>
        <p:cNvGrpSpPr/>
        <p:nvPr/>
      </p:nvGrpSpPr>
      <p:grpSpPr>
        <a:xfrm>
          <a:off x="0" y="0"/>
          <a:ext cx="0" cy="0"/>
          <a:chOff x="0" y="0"/>
          <a:chExt cx="0" cy="0"/>
        </a:xfrm>
      </p:grpSpPr>
      <p:sp>
        <p:nvSpPr>
          <p:cNvPr id="625" name="Google Shape;625;p8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26" name="Google Shape;626;p8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27" name="Google Shape;627;p8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33" name="Google Shape;633;p8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4" name="Google Shape;634;p8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8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INCLUYENDO CSS A NUESTRO PROYECTO</a:t>
            </a:r>
            <a:endParaRPr b="0" i="1" sz="3600" u="none" cap="none" strike="noStrike">
              <a:solidFill>
                <a:srgbClr val="121212"/>
              </a:solidFill>
              <a:latin typeface="Anton"/>
              <a:ea typeface="Anton"/>
              <a:cs typeface="Anton"/>
              <a:sym typeface="Anton"/>
            </a:endParaRPr>
          </a:p>
        </p:txBody>
      </p:sp>
      <p:sp>
        <p:nvSpPr>
          <p:cNvPr id="640" name="Google Shape;640;p85"/>
          <p:cNvSpPr txBox="1"/>
          <p:nvPr/>
        </p:nvSpPr>
        <p:spPr>
          <a:xfrm>
            <a:off x="2054250" y="1616850"/>
            <a:ext cx="5035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03.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641" name="Google Shape;641;p8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45" name="Shape 645"/>
        <p:cNvGrpSpPr/>
        <p:nvPr/>
      </p:nvGrpSpPr>
      <p:grpSpPr>
        <a:xfrm>
          <a:off x="0" y="0"/>
          <a:ext cx="0" cy="0"/>
          <a:chOff x="0" y="0"/>
          <a:chExt cx="0" cy="0"/>
        </a:xfrm>
      </p:grpSpPr>
      <p:sp>
        <p:nvSpPr>
          <p:cNvPr id="646" name="Google Shape;646;p8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las bases de CSS</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Comprender la sintaxis de CSS.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Incluir CSS en el proyecto.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47" name="Google Shape;647;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8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49" name="Google Shape;649;p8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7"/>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Listas: </a:t>
            </a:r>
            <a:r>
              <a:rPr b="0" i="0" lang="es" sz="1400" u="none" cap="none" strike="noStrike">
                <a:solidFill>
                  <a:schemeClr val="dk1"/>
                </a:solidFill>
                <a:latin typeface="Helvetica Neue Light"/>
                <a:ea typeface="Helvetica Neue Light"/>
                <a:cs typeface="Helvetica Neue Light"/>
                <a:sym typeface="Helvetica Neue Light"/>
              </a:rPr>
              <a:t>HTML permite agrupar elementos que tienen más significado de forma conjunta. Aunque cada palabra por separado tiene sentido, de forma conjunta constituyen el menú de navegación de la página, por lo que su significado conjunto es mayor que por separado. Esto se denomina listas.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Tablas:</a:t>
            </a:r>
            <a:r>
              <a:rPr b="0" i="0" lang="es" sz="1400" u="none" cap="none" strike="noStrike">
                <a:solidFill>
                  <a:schemeClr val="dk1"/>
                </a:solidFill>
                <a:latin typeface="Didact Gothic"/>
                <a:ea typeface="Didact Gothic"/>
                <a:cs typeface="Didact Gothic"/>
                <a:sym typeface="Didact Gothic"/>
              </a:rPr>
              <a:t> </a:t>
            </a:r>
            <a:r>
              <a:rPr b="0" i="0" lang="es" sz="1400" u="none" cap="none" strike="noStrike">
                <a:solidFill>
                  <a:schemeClr val="dk1"/>
                </a:solidFill>
                <a:latin typeface="Helvetica Neue Light"/>
                <a:ea typeface="Helvetica Neue Light"/>
                <a:cs typeface="Helvetica Neue Light"/>
                <a:sym typeface="Helvetica Neue Light"/>
              </a:rPr>
              <a:t>son un conjunto de celdas organizadas, dentro del cual es posible alojar distintos contenidos. Sirven para representar información tabulada, en filas y columnas.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655" name="Google Shape;655;p8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2</a:t>
            </a:r>
            <a:endParaRPr b="0" i="1" sz="2000" u="none" cap="none" strike="noStrike">
              <a:solidFill>
                <a:srgbClr val="000000"/>
              </a:solidFill>
              <a:latin typeface="Anton"/>
              <a:ea typeface="Anton"/>
              <a:cs typeface="Anton"/>
              <a:sym typeface="Anton"/>
            </a:endParaRPr>
          </a:p>
        </p:txBody>
      </p:sp>
      <p:sp>
        <p:nvSpPr>
          <p:cNvPr id="656" name="Google Shape;656;p87"/>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Formularios:</a:t>
            </a:r>
            <a:r>
              <a:rPr b="0"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son etiquetas donde el usuario ingresará o seleccionará valores, que serán enviados a un archivo encargado de procesar la información.</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Enlaces:</a:t>
            </a:r>
            <a:r>
              <a:rPr b="0" i="0" lang="es" sz="1400" u="none" cap="none" strike="noStrike">
                <a:solidFill>
                  <a:schemeClr val="dk1"/>
                </a:solidFill>
                <a:latin typeface="Helvetica Neue Light"/>
                <a:ea typeface="Helvetica Neue Light"/>
                <a:cs typeface="Helvetica Neue Light"/>
                <a:sym typeface="Helvetica Neue Light"/>
              </a:rPr>
              <a:t> también conocidos como links o anchors, se utilizan para relacionar partes del mismo documento. Por defecto, se visualizan azules y subrayados.</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657" name="Google Shape;657;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Sketch: </a:t>
            </a:r>
            <a:r>
              <a:rPr b="0" i="0" lang="es" sz="1400" u="none" cap="none" strike="noStrike">
                <a:solidFill>
                  <a:schemeClr val="dk1"/>
                </a:solidFill>
                <a:latin typeface="Helvetica Neue Light"/>
                <a:ea typeface="Helvetica Neue Light"/>
                <a:cs typeface="Helvetica Neue Light"/>
                <a:sym typeface="Helvetica Neue Light"/>
              </a:rPr>
              <a:t>es un dibujo rápido o bosquejo guía, que reproduce de manera muy sencilla un concepto, una idea o generalidad de un proyecto.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Wireframe: </a:t>
            </a:r>
            <a:r>
              <a:rPr b="0" i="0" lang="es" sz="1400" u="none" cap="none" strike="noStrike">
                <a:solidFill>
                  <a:schemeClr val="dk1"/>
                </a:solidFill>
                <a:latin typeface="Helvetica Neue Light"/>
                <a:ea typeface="Helvetica Neue Light"/>
                <a:cs typeface="Helvetica Neue Light"/>
                <a:sym typeface="Helvetica Neue Light"/>
              </a:rPr>
              <a:t>es la representación estática, en baja calidad, de un diseño.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Mockup:</a:t>
            </a:r>
            <a:r>
              <a:rPr b="0" i="0" lang="es" sz="1400" u="none" cap="none" strike="noStrike">
                <a:solidFill>
                  <a:schemeClr val="dk1"/>
                </a:solidFill>
                <a:latin typeface="Helvetica Neue Light"/>
                <a:ea typeface="Helvetica Neue Light"/>
                <a:cs typeface="Helvetica Neue Light"/>
                <a:sym typeface="Helvetica Neue Light"/>
              </a:rPr>
              <a:t> es la representación estática de un diseño, en calidad media o alta.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Prototipo:</a:t>
            </a:r>
            <a:r>
              <a:rPr b="0" i="0" lang="es" sz="1400" u="none" cap="none" strike="noStrike">
                <a:solidFill>
                  <a:schemeClr val="dk1"/>
                </a:solidFill>
                <a:latin typeface="Helvetica Neue Light"/>
                <a:ea typeface="Helvetica Neue Light"/>
                <a:cs typeface="Helvetica Neue Light"/>
                <a:sym typeface="Helvetica Neue Light"/>
              </a:rPr>
              <a:t> es la representación navegable del producto final.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19" name="Google Shape;119;p25"/>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1</a:t>
            </a:r>
            <a:endParaRPr b="0" i="1" sz="2000" u="none" cap="none" strike="noStrike">
              <a:solidFill>
                <a:srgbClr val="000000"/>
              </a:solidFill>
              <a:latin typeface="Anton"/>
              <a:ea typeface="Anton"/>
              <a:cs typeface="Anton"/>
              <a:sym typeface="Anton"/>
            </a:endParaRPr>
          </a:p>
        </p:txBody>
      </p:sp>
      <p:sp>
        <p:nvSpPr>
          <p:cNvPr id="120" name="Google Shape;120;p25"/>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HTML: </a:t>
            </a:r>
            <a:r>
              <a:rPr b="0" i="0" lang="es" sz="1400" u="none" cap="none" strike="noStrike">
                <a:solidFill>
                  <a:schemeClr val="dk1"/>
                </a:solidFill>
                <a:latin typeface="Helvetica Neue Light"/>
                <a:ea typeface="Helvetica Neue Light"/>
                <a:cs typeface="Helvetica Neue Light"/>
                <a:sym typeface="Helvetica Neue Light"/>
              </a:rPr>
              <a:t>es un "lenguaje" de marcado de etiquetas, que permite crear documentos para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Doctype: </a:t>
            </a:r>
            <a:r>
              <a:rPr b="0" i="0" lang="es" sz="1400" u="none" cap="none" strike="noStrike">
                <a:solidFill>
                  <a:schemeClr val="dk1"/>
                </a:solidFill>
                <a:latin typeface="Helvetica Neue Light"/>
                <a:ea typeface="Helvetica Neue Light"/>
                <a:cs typeface="Helvetica Neue Light"/>
                <a:sym typeface="Helvetica Neue Light"/>
              </a:rPr>
              <a:t>cuando escribes tu documento HTML, lo primero que debes hacer es escribir el DOCTYPE, el cual declara el tipo de documento. Es decir, sirve para indicar que tu documento está escrito siguiendo la estructura determinada por un DTD concreto. Un DTD es la definición del tipo de documento.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21" name="Google Shape;121;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88"/>
          <p:cNvSpPr/>
          <p:nvPr/>
        </p:nvSpPr>
        <p:spPr>
          <a:xfrm>
            <a:off x="3609600" y="1202750"/>
            <a:ext cx="2157900" cy="3202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4" name="Google Shape;664;p88"/>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8"/>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cxnSp>
        <p:nvCxnSpPr>
          <p:cNvPr id="666" name="Google Shape;666;p88"/>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667" name="Google Shape;667;p88"/>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668" name="Google Shape;668;p88"/>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669" name="Google Shape;669;p88"/>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670" name="Google Shape;670;p88"/>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671" name="Google Shape;671;p88"/>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8"/>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8"/>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cxnSp>
        <p:nvCxnSpPr>
          <p:cNvPr id="674" name="Google Shape;674;p88"/>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675" name="Google Shape;675;p88"/>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676" name="Google Shape;676;p88"/>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677" name="Google Shape;677;p88"/>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678" name="Google Shape;678;p88"/>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679" name="Google Shape;679;p88"/>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8"/>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8"/>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4</a:t>
            </a:r>
            <a:endParaRPr b="0" i="0" sz="1400" u="none" cap="none" strike="noStrike">
              <a:solidFill>
                <a:srgbClr val="000000"/>
              </a:solidFill>
              <a:latin typeface="Helvetica Neue"/>
              <a:ea typeface="Helvetica Neue"/>
              <a:cs typeface="Helvetica Neue"/>
              <a:sym typeface="Helvetica Neue"/>
            </a:endParaRPr>
          </a:p>
        </p:txBody>
      </p:sp>
      <p:sp>
        <p:nvSpPr>
          <p:cNvPr id="682" name="Google Shape;682;p88"/>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683" name="Google Shape;683;p88"/>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684" name="Google Shape;684;p88"/>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685" name="Google Shape;685;p88"/>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686" name="Google Shape;686;p88"/>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687" name="Google Shape;687;p88"/>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688" name="Google Shape;688;p88"/>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689" name="Google Shape;689;p88"/>
          <p:cNvPicPr preferRelativeResize="0"/>
          <p:nvPr/>
        </p:nvPicPr>
        <p:blipFill rotWithShape="1">
          <a:blip r:embed="rId5">
            <a:alphaModFix/>
          </a:blip>
          <a:srcRect b="0" l="0" r="0" t="0"/>
          <a:stretch/>
        </p:blipFill>
        <p:spPr>
          <a:xfrm>
            <a:off x="1541175" y="2534312"/>
            <a:ext cx="306000" cy="306000"/>
          </a:xfrm>
          <a:prstGeom prst="rect">
            <a:avLst/>
          </a:prstGeom>
          <a:noFill/>
          <a:ln>
            <a:noFill/>
          </a:ln>
        </p:spPr>
      </p:pic>
      <p:sp>
        <p:nvSpPr>
          <p:cNvPr id="690" name="Google Shape;690;p88"/>
          <p:cNvSpPr txBox="1"/>
          <p:nvPr/>
        </p:nvSpPr>
        <p:spPr>
          <a:xfrm>
            <a:off x="18597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691" name="Google Shape;691;p88"/>
          <p:cNvSpPr txBox="1"/>
          <p:nvPr/>
        </p:nvSpPr>
        <p:spPr>
          <a:xfrm>
            <a:off x="18248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692" name="Google Shape;692;p88"/>
          <p:cNvPicPr preferRelativeResize="0"/>
          <p:nvPr/>
        </p:nvPicPr>
        <p:blipFill rotWithShape="1">
          <a:blip r:embed="rId6">
            <a:alphaModFix/>
          </a:blip>
          <a:srcRect b="0" l="0" r="0" t="0"/>
          <a:stretch/>
        </p:blipFill>
        <p:spPr>
          <a:xfrm>
            <a:off x="1489050" y="2981100"/>
            <a:ext cx="365625" cy="365625"/>
          </a:xfrm>
          <a:prstGeom prst="rect">
            <a:avLst/>
          </a:prstGeom>
          <a:noFill/>
          <a:ln>
            <a:noFill/>
          </a:ln>
        </p:spPr>
      </p:pic>
      <p:pic>
        <p:nvPicPr>
          <p:cNvPr id="693" name="Google Shape;693;p88"/>
          <p:cNvPicPr preferRelativeResize="0"/>
          <p:nvPr/>
        </p:nvPicPr>
        <p:blipFill rotWithShape="1">
          <a:blip r:embed="rId5">
            <a:alphaModFix/>
          </a:blip>
          <a:srcRect b="0" l="0" r="0" t="0"/>
          <a:stretch/>
        </p:blipFill>
        <p:spPr>
          <a:xfrm>
            <a:off x="1517725" y="3483487"/>
            <a:ext cx="306000" cy="306000"/>
          </a:xfrm>
          <a:prstGeom prst="rect">
            <a:avLst/>
          </a:prstGeom>
          <a:noFill/>
          <a:ln>
            <a:noFill/>
          </a:ln>
        </p:spPr>
      </p:pic>
      <p:sp>
        <p:nvSpPr>
          <p:cNvPr id="694" name="Google Shape;694;p88"/>
          <p:cNvSpPr txBox="1"/>
          <p:nvPr/>
        </p:nvSpPr>
        <p:spPr>
          <a:xfrm>
            <a:off x="18362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695" name="Google Shape;695;p88"/>
          <p:cNvSpPr txBox="1"/>
          <p:nvPr/>
        </p:nvSpPr>
        <p:spPr>
          <a:xfrm>
            <a:off x="18124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696" name="Google Shape;696;p88"/>
          <p:cNvPicPr preferRelativeResize="0"/>
          <p:nvPr/>
        </p:nvPicPr>
        <p:blipFill rotWithShape="1">
          <a:blip r:embed="rId7">
            <a:alphaModFix/>
          </a:blip>
          <a:srcRect b="0" l="0" r="0" t="0"/>
          <a:stretch/>
        </p:blipFill>
        <p:spPr>
          <a:xfrm>
            <a:off x="1493288" y="3972275"/>
            <a:ext cx="307150" cy="307150"/>
          </a:xfrm>
          <a:prstGeom prst="rect">
            <a:avLst/>
          </a:prstGeom>
          <a:noFill/>
          <a:ln>
            <a:noFill/>
          </a:ln>
        </p:spPr>
      </p:pic>
      <p:sp>
        <p:nvSpPr>
          <p:cNvPr id="697" name="Google Shape;697;p88"/>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Incluyendo CSS a nuestro proyecto</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698" name="Google Shape;698;p88"/>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699" name="Google Shape;699;p88"/>
          <p:cNvPicPr preferRelativeResize="0"/>
          <p:nvPr/>
        </p:nvPicPr>
        <p:blipFill rotWithShape="1">
          <a:blip r:embed="rId6">
            <a:alphaModFix/>
          </a:blip>
          <a:srcRect b="0" l="0" r="0" t="0"/>
          <a:stretch/>
        </p:blipFill>
        <p:spPr>
          <a:xfrm>
            <a:off x="3782400" y="2465688"/>
            <a:ext cx="365625" cy="365625"/>
          </a:xfrm>
          <a:prstGeom prst="rect">
            <a:avLst/>
          </a:prstGeom>
          <a:noFill/>
          <a:ln>
            <a:noFill/>
          </a:ln>
        </p:spPr>
      </p:pic>
      <p:pic>
        <p:nvPicPr>
          <p:cNvPr id="700" name="Google Shape;700;p88"/>
          <p:cNvPicPr preferRelativeResize="0"/>
          <p:nvPr/>
        </p:nvPicPr>
        <p:blipFill rotWithShape="1">
          <a:blip r:embed="rId5">
            <a:alphaModFix/>
          </a:blip>
          <a:srcRect b="0" l="0" r="0" t="0"/>
          <a:stretch/>
        </p:blipFill>
        <p:spPr>
          <a:xfrm>
            <a:off x="3855500" y="3000812"/>
            <a:ext cx="306000" cy="306000"/>
          </a:xfrm>
          <a:prstGeom prst="rect">
            <a:avLst/>
          </a:prstGeom>
          <a:noFill/>
          <a:ln>
            <a:noFill/>
          </a:ln>
        </p:spPr>
      </p:pic>
      <p:sp>
        <p:nvSpPr>
          <p:cNvPr id="701" name="Google Shape;701;p88"/>
          <p:cNvSpPr txBox="1"/>
          <p:nvPr/>
        </p:nvSpPr>
        <p:spPr>
          <a:xfrm>
            <a:off x="4174050" y="30120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702" name="Google Shape;702;p88"/>
          <p:cNvSpPr txBox="1"/>
          <p:nvPr/>
        </p:nvSpPr>
        <p:spPr>
          <a:xfrm>
            <a:off x="4174613" y="33792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AGREGANDO CSS A NUESTRO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03" name="Google Shape;703;p88"/>
          <p:cNvPicPr preferRelativeResize="0"/>
          <p:nvPr/>
        </p:nvPicPr>
        <p:blipFill rotWithShape="1">
          <a:blip r:embed="rId7">
            <a:alphaModFix/>
          </a:blip>
          <a:srcRect b="0" l="0" r="0" t="0"/>
          <a:stretch/>
        </p:blipFill>
        <p:spPr>
          <a:xfrm>
            <a:off x="3855488" y="3438875"/>
            <a:ext cx="307150" cy="307150"/>
          </a:xfrm>
          <a:prstGeom prst="rect">
            <a:avLst/>
          </a:prstGeom>
          <a:noFill/>
          <a:ln>
            <a:noFill/>
          </a:ln>
        </p:spPr>
      </p:pic>
      <p:sp>
        <p:nvSpPr>
          <p:cNvPr id="704" name="Google Shape;704;p88"/>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CSS - Medidas, colores, fuentes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05" name="Google Shape;705;p88"/>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06" name="Google Shape;706;p88"/>
          <p:cNvPicPr preferRelativeResize="0"/>
          <p:nvPr/>
        </p:nvPicPr>
        <p:blipFill rotWithShape="1">
          <a:blip r:embed="rId6">
            <a:alphaModFix/>
          </a:blip>
          <a:srcRect b="0" l="0" r="0" t="0"/>
          <a:stretch/>
        </p:blipFill>
        <p:spPr>
          <a:xfrm>
            <a:off x="6144600" y="2465688"/>
            <a:ext cx="365625" cy="365625"/>
          </a:xfrm>
          <a:prstGeom prst="rect">
            <a:avLst/>
          </a:prstGeom>
          <a:noFill/>
          <a:ln>
            <a:noFill/>
          </a:ln>
        </p:spPr>
      </p:pic>
      <p:pic>
        <p:nvPicPr>
          <p:cNvPr id="707" name="Google Shape;707;p88"/>
          <p:cNvPicPr preferRelativeResize="0"/>
          <p:nvPr/>
        </p:nvPicPr>
        <p:blipFill rotWithShape="1">
          <a:blip r:embed="rId5">
            <a:alphaModFix/>
          </a:blip>
          <a:srcRect b="0" l="0" r="0" t="0"/>
          <a:stretch/>
        </p:blipFill>
        <p:spPr>
          <a:xfrm>
            <a:off x="6242125" y="2952712"/>
            <a:ext cx="306000" cy="306000"/>
          </a:xfrm>
          <a:prstGeom prst="rect">
            <a:avLst/>
          </a:prstGeom>
          <a:noFill/>
          <a:ln>
            <a:noFill/>
          </a:ln>
        </p:spPr>
      </p:pic>
      <p:sp>
        <p:nvSpPr>
          <p:cNvPr id="708" name="Google Shape;708;p88"/>
          <p:cNvSpPr txBox="1"/>
          <p:nvPr/>
        </p:nvSpPr>
        <p:spPr>
          <a:xfrm>
            <a:off x="65606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709" name="Google Shape;709;p88"/>
          <p:cNvPicPr preferRelativeResize="0"/>
          <p:nvPr/>
        </p:nvPicPr>
        <p:blipFill rotWithShape="1">
          <a:blip r:embed="rId5">
            <a:alphaModFix/>
          </a:blip>
          <a:srcRect b="0" l="0" r="0" t="0"/>
          <a:stretch/>
        </p:blipFill>
        <p:spPr>
          <a:xfrm>
            <a:off x="6243725" y="3458962"/>
            <a:ext cx="306000" cy="306000"/>
          </a:xfrm>
          <a:prstGeom prst="rect">
            <a:avLst/>
          </a:prstGeom>
          <a:noFill/>
          <a:ln>
            <a:noFill/>
          </a:ln>
        </p:spPr>
      </p:pic>
      <p:sp>
        <p:nvSpPr>
          <p:cNvPr id="710" name="Google Shape;710;p88"/>
          <p:cNvSpPr txBox="1"/>
          <p:nvPr/>
        </p:nvSpPr>
        <p:spPr>
          <a:xfrm>
            <a:off x="6562275" y="34702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711" name="Google Shape;711;p88"/>
          <p:cNvSpPr txBox="1"/>
          <p:nvPr/>
        </p:nvSpPr>
        <p:spPr>
          <a:xfrm>
            <a:off x="6570388"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ASIGNANDO ESTILOS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12" name="Google Shape;712;p88"/>
          <p:cNvPicPr preferRelativeResize="0"/>
          <p:nvPr/>
        </p:nvPicPr>
        <p:blipFill rotWithShape="1">
          <a:blip r:embed="rId7">
            <a:alphaModFix/>
          </a:blip>
          <a:srcRect b="0" l="0" r="0" t="0"/>
          <a:stretch/>
        </p:blipFill>
        <p:spPr>
          <a:xfrm>
            <a:off x="6251263" y="3896075"/>
            <a:ext cx="307150" cy="307150"/>
          </a:xfrm>
          <a:prstGeom prst="rect">
            <a:avLst/>
          </a:prstGeom>
          <a:noFill/>
          <a:ln>
            <a:noFill/>
          </a:ln>
        </p:spPr>
      </p:pic>
      <p:pic>
        <p:nvPicPr>
          <p:cNvPr id="713" name="Google Shape;713;p88"/>
          <p:cNvPicPr preferRelativeResize="0"/>
          <p:nvPr/>
        </p:nvPicPr>
        <p:blipFill rotWithShape="1">
          <a:blip r:embed="rId8">
            <a:alphaModFix/>
          </a:blip>
          <a:srcRect b="0" l="0" r="0" t="0"/>
          <a:stretch/>
        </p:blipFill>
        <p:spPr>
          <a:xfrm>
            <a:off x="6251263" y="4288137"/>
            <a:ext cx="306000" cy="306000"/>
          </a:xfrm>
          <a:prstGeom prst="rect">
            <a:avLst/>
          </a:prstGeom>
          <a:noFill/>
          <a:ln>
            <a:noFill/>
          </a:ln>
        </p:spPr>
      </p:pic>
      <p:sp>
        <p:nvSpPr>
          <p:cNvPr id="714" name="Google Shape;714;p88"/>
          <p:cNvSpPr txBox="1"/>
          <p:nvPr/>
        </p:nvSpPr>
        <p:spPr>
          <a:xfrm>
            <a:off x="6574938" y="42687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18" name="Shape 718"/>
        <p:cNvGrpSpPr/>
        <p:nvPr/>
      </p:nvGrpSpPr>
      <p:grpSpPr>
        <a:xfrm>
          <a:off x="0" y="0"/>
          <a:ext cx="0" cy="0"/>
          <a:chOff x="0" y="0"/>
          <a:chExt cx="0" cy="0"/>
        </a:xfrm>
      </p:grpSpPr>
      <p:sp>
        <p:nvSpPr>
          <p:cNvPr id="719" name="Google Shape;719;p8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20" name="Google Shape;720;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4" name="Shape 724"/>
        <p:cNvGrpSpPr/>
        <p:nvPr/>
      </p:nvGrpSpPr>
      <p:grpSpPr>
        <a:xfrm>
          <a:off x="0" y="0"/>
          <a:ext cx="0" cy="0"/>
          <a:chOff x="0" y="0"/>
          <a:chExt cx="0" cy="0"/>
        </a:xfrm>
      </p:grpSpPr>
      <p:sp>
        <p:nvSpPr>
          <p:cNvPr id="725" name="Google Shape;725;p90"/>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3</a:t>
            </a:r>
            <a:endParaRPr i="1" sz="2000">
              <a:latin typeface="Anton"/>
              <a:ea typeface="Anton"/>
              <a:cs typeface="Anton"/>
              <a:sym typeface="Anton"/>
            </a:endParaRPr>
          </a:p>
        </p:txBody>
      </p:sp>
      <p:pic>
        <p:nvPicPr>
          <p:cNvPr id="726" name="Google Shape;726;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7" name="Google Shape;727;p9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728" name="Google Shape;728;p90"/>
          <p:cNvCxnSpPr/>
          <p:nvPr/>
        </p:nvCxnSpPr>
        <p:spPr>
          <a:xfrm>
            <a:off x="1344950" y="1200028"/>
            <a:ext cx="0" cy="288600"/>
          </a:xfrm>
          <a:prstGeom prst="straightConnector1">
            <a:avLst/>
          </a:prstGeom>
          <a:noFill/>
          <a:ln cap="flat" cmpd="sng" w="9525">
            <a:solidFill>
              <a:srgbClr val="CCCCCC"/>
            </a:solidFill>
            <a:prstDash val="solid"/>
            <a:round/>
            <a:headEnd len="med" w="med" type="oval"/>
            <a:tailEnd len="med" w="med" type="oval"/>
          </a:ln>
        </p:spPr>
      </p:cxnSp>
      <p:sp>
        <p:nvSpPr>
          <p:cNvPr id="729" name="Google Shape;729;p90"/>
          <p:cNvSpPr/>
          <p:nvPr/>
        </p:nvSpPr>
        <p:spPr>
          <a:xfrm>
            <a:off x="618500" y="1493736"/>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Bases de CSS</a:t>
            </a:r>
            <a:endParaRPr b="0" i="0" sz="1100" u="none" cap="none" strike="noStrike">
              <a:solidFill>
                <a:srgbClr val="FFFFFF"/>
              </a:solidFill>
              <a:latin typeface="Helvetica Neue"/>
              <a:ea typeface="Helvetica Neue"/>
              <a:cs typeface="Helvetica Neue"/>
              <a:sym typeface="Helvetica Neue"/>
            </a:endParaRPr>
          </a:p>
        </p:txBody>
      </p:sp>
      <p:sp>
        <p:nvSpPr>
          <p:cNvPr id="730" name="Google Shape;730;p90"/>
          <p:cNvSpPr/>
          <p:nvPr/>
        </p:nvSpPr>
        <p:spPr>
          <a:xfrm>
            <a:off x="618500" y="2226474"/>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Sintaxis CSS</a:t>
            </a:r>
            <a:endParaRPr b="0" i="0" sz="1100" u="none" cap="none" strike="noStrike">
              <a:solidFill>
                <a:srgbClr val="FFFFFF"/>
              </a:solidFill>
              <a:latin typeface="Helvetica Neue"/>
              <a:ea typeface="Helvetica Neue"/>
              <a:cs typeface="Helvetica Neue"/>
              <a:sym typeface="Helvetica Neue"/>
            </a:endParaRPr>
          </a:p>
        </p:txBody>
      </p:sp>
      <p:sp>
        <p:nvSpPr>
          <p:cNvPr id="731" name="Google Shape;731;p90"/>
          <p:cNvSpPr/>
          <p:nvPr/>
        </p:nvSpPr>
        <p:spPr>
          <a:xfrm>
            <a:off x="618500" y="771975"/>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Multimedia en HTML</a:t>
            </a:r>
            <a:endParaRPr b="0" i="0" sz="1100" u="none" cap="none" strike="noStrike">
              <a:solidFill>
                <a:srgbClr val="FFFFFF"/>
              </a:solidFill>
              <a:latin typeface="Helvetica Neue"/>
              <a:ea typeface="Helvetica Neue"/>
              <a:cs typeface="Helvetica Neue"/>
              <a:sym typeface="Helvetica Neue"/>
            </a:endParaRPr>
          </a:p>
        </p:txBody>
      </p:sp>
      <p:cxnSp>
        <p:nvCxnSpPr>
          <p:cNvPr id="732" name="Google Shape;732;p90"/>
          <p:cNvCxnSpPr/>
          <p:nvPr/>
        </p:nvCxnSpPr>
        <p:spPr>
          <a:xfrm>
            <a:off x="2071400" y="1743025"/>
            <a:ext cx="958200" cy="0"/>
          </a:xfrm>
          <a:prstGeom prst="straightConnector1">
            <a:avLst/>
          </a:prstGeom>
          <a:noFill/>
          <a:ln cap="flat" cmpd="sng" w="9525">
            <a:solidFill>
              <a:srgbClr val="CCCCCC"/>
            </a:solidFill>
            <a:prstDash val="solid"/>
            <a:round/>
            <a:headEnd len="med" w="med" type="oval"/>
            <a:tailEnd len="med" w="med" type="oval"/>
          </a:ln>
        </p:spPr>
      </p:cxnSp>
      <p:sp>
        <p:nvSpPr>
          <p:cNvPr id="733" name="Google Shape;733;p90"/>
          <p:cNvSpPr/>
          <p:nvPr/>
        </p:nvSpPr>
        <p:spPr>
          <a:xfrm>
            <a:off x="3007208" y="15861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CSS?</a:t>
            </a:r>
            <a:endParaRPr b="0" i="0" sz="1100" u="none" cap="none" strike="noStrike">
              <a:solidFill>
                <a:srgbClr val="222222"/>
              </a:solidFill>
              <a:latin typeface="Helvetica Neue"/>
              <a:ea typeface="Helvetica Neue"/>
              <a:cs typeface="Helvetica Neue"/>
              <a:sym typeface="Helvetica Neue"/>
            </a:endParaRPr>
          </a:p>
        </p:txBody>
      </p:sp>
      <p:cxnSp>
        <p:nvCxnSpPr>
          <p:cNvPr id="734" name="Google Shape;734;p90"/>
          <p:cNvCxnSpPr/>
          <p:nvPr/>
        </p:nvCxnSpPr>
        <p:spPr>
          <a:xfrm>
            <a:off x="2071400" y="2444263"/>
            <a:ext cx="958200" cy="0"/>
          </a:xfrm>
          <a:prstGeom prst="straightConnector1">
            <a:avLst/>
          </a:prstGeom>
          <a:noFill/>
          <a:ln cap="flat" cmpd="sng" w="9525">
            <a:solidFill>
              <a:srgbClr val="CCCCCC"/>
            </a:solidFill>
            <a:prstDash val="solid"/>
            <a:round/>
            <a:headEnd len="med" w="med" type="oval"/>
            <a:tailEnd len="med" w="med" type="oval"/>
          </a:ln>
        </p:spPr>
      </p:cxnSp>
      <p:sp>
        <p:nvSpPr>
          <p:cNvPr id="735" name="Google Shape;735;p90"/>
          <p:cNvSpPr/>
          <p:nvPr/>
        </p:nvSpPr>
        <p:spPr>
          <a:xfrm>
            <a:off x="3007208" y="2318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Reglas sintácticas</a:t>
            </a:r>
            <a:endParaRPr b="0" i="0" sz="1100" u="none" cap="none" strike="noStrike">
              <a:solidFill>
                <a:srgbClr val="222222"/>
              </a:solidFill>
              <a:latin typeface="Helvetica Neue"/>
              <a:ea typeface="Helvetica Neue"/>
              <a:cs typeface="Helvetica Neue"/>
              <a:sym typeface="Helvetica Neue"/>
            </a:endParaRPr>
          </a:p>
        </p:txBody>
      </p:sp>
      <p:sp>
        <p:nvSpPr>
          <p:cNvPr id="736" name="Google Shape;736;p90"/>
          <p:cNvSpPr/>
          <p:nvPr/>
        </p:nvSpPr>
        <p:spPr>
          <a:xfrm>
            <a:off x="618500" y="2961700"/>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Padre e hijos</a:t>
            </a:r>
            <a:endParaRPr b="0" i="0" sz="1100" u="none" cap="none" strike="noStrike">
              <a:solidFill>
                <a:srgbClr val="FFFFFF"/>
              </a:solidFill>
              <a:latin typeface="Helvetica Neue"/>
              <a:ea typeface="Helvetica Neue"/>
              <a:cs typeface="Helvetica Neue"/>
              <a:sym typeface="Helvetica Neue"/>
            </a:endParaRPr>
          </a:p>
        </p:txBody>
      </p:sp>
      <p:cxnSp>
        <p:nvCxnSpPr>
          <p:cNvPr id="737" name="Google Shape;737;p90"/>
          <p:cNvCxnSpPr/>
          <p:nvPr/>
        </p:nvCxnSpPr>
        <p:spPr>
          <a:xfrm>
            <a:off x="1344950" y="1919566"/>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738" name="Google Shape;738;p90"/>
          <p:cNvCxnSpPr/>
          <p:nvPr/>
        </p:nvCxnSpPr>
        <p:spPr>
          <a:xfrm>
            <a:off x="1344950" y="2668003"/>
            <a:ext cx="0" cy="288600"/>
          </a:xfrm>
          <a:prstGeom prst="straightConnector1">
            <a:avLst/>
          </a:prstGeom>
          <a:noFill/>
          <a:ln cap="flat" cmpd="sng" w="9525">
            <a:solidFill>
              <a:srgbClr val="CCCCCC"/>
            </a:solidFill>
            <a:prstDash val="solid"/>
            <a:round/>
            <a:headEnd len="med" w="med" type="oval"/>
            <a:tailEnd len="med" w="med" type="oval"/>
          </a:ln>
        </p:spPr>
      </p:cxnSp>
      <p:sp>
        <p:nvSpPr>
          <p:cNvPr id="739" name="Google Shape;739;p90"/>
          <p:cNvSpPr/>
          <p:nvPr/>
        </p:nvSpPr>
        <p:spPr>
          <a:xfrm>
            <a:off x="618500" y="3672925"/>
            <a:ext cx="1452900" cy="389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Atributos</a:t>
            </a:r>
            <a:endParaRPr b="0" i="0" sz="1100" u="none" cap="none" strike="noStrike">
              <a:solidFill>
                <a:srgbClr val="FFFFFF"/>
              </a:solidFill>
              <a:latin typeface="Helvetica Neue"/>
              <a:ea typeface="Helvetica Neue"/>
              <a:cs typeface="Helvetica Neue"/>
              <a:sym typeface="Helvetica Neue"/>
            </a:endParaRPr>
          </a:p>
        </p:txBody>
      </p:sp>
      <p:cxnSp>
        <p:nvCxnSpPr>
          <p:cNvPr id="740" name="Google Shape;740;p90"/>
          <p:cNvCxnSpPr/>
          <p:nvPr/>
        </p:nvCxnSpPr>
        <p:spPr>
          <a:xfrm>
            <a:off x="1344950" y="3379228"/>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741" name="Google Shape;741;p90"/>
          <p:cNvCxnSpPr/>
          <p:nvPr/>
        </p:nvCxnSpPr>
        <p:spPr>
          <a:xfrm>
            <a:off x="2071400" y="3891588"/>
            <a:ext cx="958200" cy="0"/>
          </a:xfrm>
          <a:prstGeom prst="straightConnector1">
            <a:avLst/>
          </a:prstGeom>
          <a:noFill/>
          <a:ln cap="flat" cmpd="sng" w="9525">
            <a:solidFill>
              <a:srgbClr val="CCCCCC"/>
            </a:solidFill>
            <a:prstDash val="solid"/>
            <a:round/>
            <a:headEnd len="med" w="med" type="oval"/>
            <a:tailEnd len="med" w="med" type="oval"/>
          </a:ln>
        </p:spPr>
      </p:cxnSp>
      <p:sp>
        <p:nvSpPr>
          <p:cNvPr id="742" name="Google Shape;742;p90"/>
          <p:cNvSpPr/>
          <p:nvPr/>
        </p:nvSpPr>
        <p:spPr>
          <a:xfrm>
            <a:off x="3007208" y="373470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Class</a:t>
            </a:r>
            <a:endParaRPr b="0" i="0" sz="1100" u="none" cap="none" strike="noStrike">
              <a:solidFill>
                <a:srgbClr val="222222"/>
              </a:solidFill>
              <a:latin typeface="Helvetica Neue"/>
              <a:ea typeface="Helvetica Neue"/>
              <a:cs typeface="Helvetica Neue"/>
              <a:sym typeface="Helvetica Neue"/>
            </a:endParaRPr>
          </a:p>
        </p:txBody>
      </p:sp>
      <p:cxnSp>
        <p:nvCxnSpPr>
          <p:cNvPr id="743" name="Google Shape;743;p90"/>
          <p:cNvCxnSpPr/>
          <p:nvPr/>
        </p:nvCxnSpPr>
        <p:spPr>
          <a:xfrm>
            <a:off x="2157414" y="388416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4" name="Google Shape;744;p90"/>
          <p:cNvSpPr/>
          <p:nvPr/>
        </p:nvSpPr>
        <p:spPr>
          <a:xfrm>
            <a:off x="3007208" y="412607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ID</a:t>
            </a:r>
            <a:endParaRPr b="0" i="0" sz="1100" u="none" cap="none" strike="noStrike">
              <a:solidFill>
                <a:srgbClr val="222222"/>
              </a:solidFill>
              <a:latin typeface="Helvetica Neue"/>
              <a:ea typeface="Helvetica Neue"/>
              <a:cs typeface="Helvetica Neue"/>
              <a:sym typeface="Helvetica Neue"/>
            </a:endParaRPr>
          </a:p>
        </p:txBody>
      </p:sp>
      <p:sp>
        <p:nvSpPr>
          <p:cNvPr id="745" name="Google Shape;745;p90"/>
          <p:cNvSpPr/>
          <p:nvPr/>
        </p:nvSpPr>
        <p:spPr>
          <a:xfrm>
            <a:off x="4572000" y="3837075"/>
            <a:ext cx="55500" cy="483600"/>
          </a:xfrm>
          <a:prstGeom prst="rightBrace">
            <a:avLst>
              <a:gd fmla="val 50000" name="adj1"/>
              <a:gd fmla="val 50000" name="adj2"/>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90"/>
          <p:cNvSpPr txBox="1"/>
          <p:nvPr/>
        </p:nvSpPr>
        <p:spPr>
          <a:xfrm>
            <a:off x="4784100" y="3894225"/>
            <a:ext cx="10956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Comparación</a:t>
            </a:r>
            <a:endParaRPr b="0" i="0" sz="1100" u="none" cap="none" strike="noStrike">
              <a:solidFill>
                <a:srgbClr val="222222"/>
              </a:solidFill>
              <a:latin typeface="Helvetica Neue"/>
              <a:ea typeface="Helvetica Neue"/>
              <a:cs typeface="Helvetica Neue"/>
              <a:sym typeface="Helvetica Neue"/>
            </a:endParaRPr>
          </a:p>
        </p:txBody>
      </p:sp>
      <p:sp>
        <p:nvSpPr>
          <p:cNvPr id="747" name="Google Shape;747;p90"/>
          <p:cNvSpPr/>
          <p:nvPr/>
        </p:nvSpPr>
        <p:spPr>
          <a:xfrm>
            <a:off x="618500" y="4356025"/>
            <a:ext cx="1452900" cy="5907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Primeras propiedades básicas</a:t>
            </a:r>
            <a:endParaRPr b="0" i="0" sz="1100" u="none" cap="none" strike="noStrike">
              <a:solidFill>
                <a:srgbClr val="FFFFFF"/>
              </a:solidFill>
              <a:latin typeface="Helvetica Neue"/>
              <a:ea typeface="Helvetica Neue"/>
              <a:cs typeface="Helvetica Neue"/>
              <a:sym typeface="Helvetica Neue"/>
            </a:endParaRPr>
          </a:p>
        </p:txBody>
      </p:sp>
      <p:cxnSp>
        <p:nvCxnSpPr>
          <p:cNvPr id="748" name="Google Shape;748;p90"/>
          <p:cNvCxnSpPr/>
          <p:nvPr/>
        </p:nvCxnSpPr>
        <p:spPr>
          <a:xfrm>
            <a:off x="1344950" y="4062328"/>
            <a:ext cx="0" cy="2886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52" name="Shape 752"/>
        <p:cNvGrpSpPr/>
        <p:nvPr/>
      </p:nvGrpSpPr>
      <p:grpSpPr>
        <a:xfrm>
          <a:off x="0" y="0"/>
          <a:ext cx="0" cy="0"/>
          <a:chOff x="0" y="0"/>
          <a:chExt cx="0" cy="0"/>
        </a:xfrm>
      </p:grpSpPr>
      <p:sp>
        <p:nvSpPr>
          <p:cNvPr id="753" name="Google Shape;753;p9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1"/>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Momento de exposición</a:t>
            </a:r>
            <a:endParaRPr i="1" sz="4000">
              <a:latin typeface="Anton"/>
              <a:ea typeface="Anton"/>
              <a:cs typeface="Anton"/>
              <a:sym typeface="Anton"/>
            </a:endParaRPr>
          </a:p>
        </p:txBody>
      </p:sp>
      <p:pic>
        <p:nvPicPr>
          <p:cNvPr id="755" name="Google Shape;755;p9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56" name="Google Shape;756;p91"/>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9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BASES DE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765" name="Shape 765"/>
        <p:cNvGrpSpPr/>
        <p:nvPr/>
      </p:nvGrpSpPr>
      <p:grpSpPr>
        <a:xfrm>
          <a:off x="0" y="0"/>
          <a:ext cx="0" cy="0"/>
          <a:chOff x="0" y="0"/>
          <a:chExt cx="0" cy="0"/>
        </a:xfrm>
      </p:grpSpPr>
      <p:sp>
        <p:nvSpPr>
          <p:cNvPr id="766" name="Google Shape;766;p93"/>
          <p:cNvSpPr txBox="1"/>
          <p:nvPr/>
        </p:nvSpPr>
        <p:spPr>
          <a:xfrm>
            <a:off x="1228675" y="2075400"/>
            <a:ext cx="7239000" cy="172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1" i="0" lang="es" sz="2000" u="none" cap="none" strike="noStrike">
                <a:solidFill>
                  <a:schemeClr val="dk1"/>
                </a:solidFill>
                <a:latin typeface="Helvetica Neue"/>
                <a:ea typeface="Helvetica Neue"/>
                <a:cs typeface="Helvetica Neue"/>
                <a:sym typeface="Helvetica Neue"/>
              </a:rPr>
              <a:t>CSS </a:t>
            </a:r>
            <a:r>
              <a:rPr i="0" lang="es" sz="2000" u="none" cap="none" strike="noStrike">
                <a:solidFill>
                  <a:schemeClr val="dk1"/>
                </a:solidFill>
                <a:latin typeface="Helvetica Neue Light"/>
                <a:ea typeface="Helvetica Neue Light"/>
                <a:cs typeface="Helvetica Neue Light"/>
                <a:sym typeface="Helvetica Neue Light"/>
              </a:rPr>
              <a:t>(Cascading Style Sheets)</a:t>
            </a:r>
            <a:r>
              <a:rPr b="0" i="0" lang="es" sz="2000" u="none" cap="none" strike="noStrike">
                <a:solidFill>
                  <a:schemeClr val="dk1"/>
                </a:solidFill>
                <a:latin typeface="Helvetica Neue Light"/>
                <a:ea typeface="Helvetica Neue Light"/>
                <a:cs typeface="Helvetica Neue Light"/>
                <a:sym typeface="Helvetica Neue Light"/>
              </a:rPr>
              <a:t> es un lenguaje web para aplicar formato visual (color, tamaño, separación y ubicación) al HTML. Con él puedes cambiar por completo el aspecto de cualquier etiqueta HTML.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767" name="Google Shape;767;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8" name="Google Shape;768;p93"/>
          <p:cNvSpPr txBox="1"/>
          <p:nvPr/>
        </p:nvSpPr>
        <p:spPr>
          <a:xfrm>
            <a:off x="1451800" y="100860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PREMISAS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2" name="Shape 772"/>
        <p:cNvGrpSpPr/>
        <p:nvPr/>
      </p:nvGrpSpPr>
      <p:grpSpPr>
        <a:xfrm>
          <a:off x="0" y="0"/>
          <a:ext cx="0" cy="0"/>
          <a:chOff x="0" y="0"/>
          <a:chExt cx="0" cy="0"/>
        </a:xfrm>
      </p:grpSpPr>
      <p:pic>
        <p:nvPicPr>
          <p:cNvPr id="773" name="Google Shape;773;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4" name="Google Shape;774;p94"/>
          <p:cNvPicPr preferRelativeResize="0"/>
          <p:nvPr/>
        </p:nvPicPr>
        <p:blipFill rotWithShape="1">
          <a:blip r:embed="rId4">
            <a:alphaModFix/>
          </a:blip>
          <a:srcRect b="22203" l="0" r="0" t="0"/>
          <a:stretch/>
        </p:blipFill>
        <p:spPr>
          <a:xfrm>
            <a:off x="4401113" y="38100"/>
            <a:ext cx="4649044" cy="5067300"/>
          </a:xfrm>
          <a:prstGeom prst="rect">
            <a:avLst/>
          </a:prstGeom>
          <a:noFill/>
          <a:ln>
            <a:noFill/>
          </a:ln>
        </p:spPr>
      </p:pic>
      <p:pic>
        <p:nvPicPr>
          <p:cNvPr id="775" name="Google Shape;775;p94"/>
          <p:cNvPicPr preferRelativeResize="0"/>
          <p:nvPr/>
        </p:nvPicPr>
        <p:blipFill rotWithShape="1">
          <a:blip r:embed="rId5">
            <a:alphaModFix/>
          </a:blip>
          <a:srcRect b="0" l="0" r="0" t="0"/>
          <a:stretch/>
        </p:blipFill>
        <p:spPr>
          <a:xfrm>
            <a:off x="93838" y="38100"/>
            <a:ext cx="4361849" cy="4914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1" name="Google Shape;781;p95"/>
          <p:cNvSpPr txBox="1"/>
          <p:nvPr/>
        </p:nvSpPr>
        <p:spPr>
          <a:xfrm>
            <a:off x="0" y="166275"/>
            <a:ext cx="9144000" cy="118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CSS bien implementado permite cambiar </a:t>
            </a:r>
            <a:r>
              <a:rPr b="1" i="0" lang="es" sz="1900" u="none" cap="none" strike="noStrike">
                <a:solidFill>
                  <a:srgbClr val="000000"/>
                </a:solidFill>
                <a:latin typeface="Helvetica Neue"/>
                <a:ea typeface="Helvetica Neue"/>
                <a:cs typeface="Helvetica Neue"/>
                <a:sym typeface="Helvetica Neue"/>
              </a:rPr>
              <a:t>todo el diseño</a:t>
            </a:r>
            <a:r>
              <a:rPr b="0" i="0" lang="es" sz="1900" u="none" cap="none" strike="noStrike">
                <a:solidFill>
                  <a:srgbClr val="000000"/>
                </a:solidFill>
                <a:latin typeface="Helvetica Neue Light"/>
                <a:ea typeface="Helvetica Neue Light"/>
                <a:cs typeface="Helvetica Neue Light"/>
                <a:sym typeface="Helvetica Neue Light"/>
              </a:rPr>
              <a:t> de un sitio web, sin modificar el HTML. Las siguientes dos imágenes corresponden al mismo código HTML pero distinto CSS:</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782" name="Google Shape;782;p95"/>
          <p:cNvPicPr preferRelativeResize="0"/>
          <p:nvPr/>
        </p:nvPicPr>
        <p:blipFill rotWithShape="1">
          <a:blip r:embed="rId4">
            <a:alphaModFix/>
          </a:blip>
          <a:srcRect b="0" l="0" r="0" t="0"/>
          <a:stretch/>
        </p:blipFill>
        <p:spPr>
          <a:xfrm>
            <a:off x="5349675" y="1327625"/>
            <a:ext cx="2919975" cy="3331999"/>
          </a:xfrm>
          <a:prstGeom prst="rect">
            <a:avLst/>
          </a:prstGeom>
          <a:noFill/>
          <a:ln>
            <a:noFill/>
          </a:ln>
        </p:spPr>
      </p:pic>
      <p:pic>
        <p:nvPicPr>
          <p:cNvPr id="783" name="Google Shape;783;p95"/>
          <p:cNvPicPr preferRelativeResize="0"/>
          <p:nvPr/>
        </p:nvPicPr>
        <p:blipFill rotWithShape="1">
          <a:blip r:embed="rId5">
            <a:alphaModFix/>
          </a:blip>
          <a:srcRect b="0" l="0" r="0" t="0"/>
          <a:stretch/>
        </p:blipFill>
        <p:spPr>
          <a:xfrm>
            <a:off x="691225" y="1327625"/>
            <a:ext cx="3288275" cy="3332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7" name="Shape 787"/>
        <p:cNvGrpSpPr/>
        <p:nvPr/>
      </p:nvGrpSpPr>
      <p:grpSpPr>
        <a:xfrm>
          <a:off x="0" y="0"/>
          <a:ext cx="0" cy="0"/>
          <a:chOff x="0" y="0"/>
          <a:chExt cx="0" cy="0"/>
        </a:xfrm>
      </p:grpSpPr>
      <p:sp>
        <p:nvSpPr>
          <p:cNvPr id="788" name="Google Shape;788;p9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SINTAXIS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4" name="Google Shape;794;p97"/>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SINTAXIS </a:t>
            </a:r>
            <a:endParaRPr b="0" i="1" sz="4000" u="none" cap="none" strike="noStrike">
              <a:solidFill>
                <a:srgbClr val="000000"/>
              </a:solidFill>
              <a:latin typeface="Anton"/>
              <a:ea typeface="Anton"/>
              <a:cs typeface="Anton"/>
              <a:sym typeface="Anton"/>
            </a:endParaRPr>
          </a:p>
        </p:txBody>
      </p:sp>
      <p:sp>
        <p:nvSpPr>
          <p:cNvPr id="795" name="Google Shape;795;p97"/>
          <p:cNvSpPr txBox="1"/>
          <p:nvPr/>
        </p:nvSpPr>
        <p:spPr>
          <a:xfrm>
            <a:off x="291150" y="1770900"/>
            <a:ext cx="4039500" cy="237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rgbClr val="0000FF"/>
                </a:solidFill>
                <a:highlight>
                  <a:srgbClr val="FFFFFF"/>
                </a:highlight>
                <a:latin typeface="Consolas"/>
                <a:ea typeface="Consolas"/>
                <a:cs typeface="Consolas"/>
                <a:sym typeface="Consolas"/>
              </a:rPr>
              <a:t>selector</a:t>
            </a:r>
            <a:r>
              <a:rPr b="1" i="0" lang="es" sz="2400" u="none" cap="none" strike="noStrike">
                <a:solidFill>
                  <a:schemeClr val="dk1"/>
                </a:solidFill>
                <a:highlight>
                  <a:srgbClr val="FFFFFF"/>
                </a:highlight>
                <a:latin typeface="Consolas"/>
                <a:ea typeface="Consolas"/>
                <a:cs typeface="Consolas"/>
                <a:sym typeface="Consolas"/>
              </a:rPr>
              <a:t> {</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propiedad1</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propiedad2</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7"/>
          <p:cNvSpPr txBox="1"/>
          <p:nvPr/>
        </p:nvSpPr>
        <p:spPr>
          <a:xfrm>
            <a:off x="5940450" y="1770900"/>
            <a:ext cx="2966400" cy="2026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rgbClr val="0000FF"/>
                </a:solidFill>
                <a:highlight>
                  <a:srgbClr val="FFFFFF"/>
                </a:highlight>
                <a:latin typeface="Consolas"/>
                <a:ea typeface="Consolas"/>
                <a:cs typeface="Consolas"/>
                <a:sym typeface="Consolas"/>
              </a:rPr>
              <a:t>h1 </a:t>
            </a: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color</a:t>
            </a:r>
            <a:r>
              <a:rPr b="1" i="0" lang="es" sz="2400" u="none" cap="none" strike="noStrike">
                <a:solidFill>
                  <a:schemeClr val="dk1"/>
                </a:solidFill>
                <a:highlight>
                  <a:srgbClr val="FFFFFF"/>
                </a:highlight>
                <a:latin typeface="Consolas"/>
                <a:ea typeface="Consolas"/>
                <a:cs typeface="Consolas"/>
                <a:sym typeface="Consolas"/>
              </a:rPr>
              <a:t>: red;</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7"/>
          <p:cNvSpPr/>
          <p:nvPr/>
        </p:nvSpPr>
        <p:spPr>
          <a:xfrm>
            <a:off x="4384875" y="2607000"/>
            <a:ext cx="1186500" cy="555300"/>
          </a:xfrm>
          <a:prstGeom prst="rightArrow">
            <a:avLst>
              <a:gd fmla="val 50000" name="adj1"/>
              <a:gd fmla="val 50000" name="adj2"/>
            </a:avLst>
          </a:prstGeom>
          <a:solidFill>
            <a:srgbClr val="3DFF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3DFFBC"/>
              </a:highlight>
              <a:latin typeface="Arial"/>
              <a:ea typeface="Arial"/>
              <a:cs typeface="Arial"/>
              <a:sym typeface="Arial"/>
            </a:endParaRPr>
          </a:p>
        </p:txBody>
      </p:sp>
      <p:sp>
        <p:nvSpPr>
          <p:cNvPr id="798" name="Google Shape;798;p97"/>
          <p:cNvSpPr txBox="1"/>
          <p:nvPr/>
        </p:nvSpPr>
        <p:spPr>
          <a:xfrm>
            <a:off x="4212975" y="2628650"/>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idact Gothic"/>
                <a:ea typeface="Didact Gothic"/>
                <a:cs typeface="Didact Gothic"/>
                <a:sym typeface="Didact Gothic"/>
              </a:rPr>
              <a:t>Ejemplo</a:t>
            </a:r>
            <a:endParaRPr b="1" i="0" sz="20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6"/>
          <p:cNvSpPr/>
          <p:nvPr/>
        </p:nvSpPr>
        <p:spPr>
          <a:xfrm>
            <a:off x="3609600" y="1202750"/>
            <a:ext cx="2157900" cy="3202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8" name="Google Shape;128;p2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130" name="Google Shape;130;p26"/>
          <p:cNvSpPr txBox="1"/>
          <p:nvPr/>
        </p:nvSpPr>
        <p:spPr>
          <a:xfrm>
            <a:off x="13227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131" name="Google Shape;131;p2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2" name="Google Shape;132;p2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3" name="Google Shape;133;p2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5" name="Google Shape;135;p26"/>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6" name="Google Shape;136;p26"/>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cxnSp>
        <p:nvCxnSpPr>
          <p:cNvPr id="139" name="Google Shape;139;p2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2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3" name="Google Shape;143;p26"/>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4" name="Google Shape;144;p2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sp>
        <p:nvSpPr>
          <p:cNvPr id="147" name="Google Shape;147;p26"/>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48" name="Google Shape;148;p2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2" name="Google Shape;152;p26"/>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3" name="Google Shape;153;p2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154" name="Google Shape;154;p26"/>
          <p:cNvPicPr preferRelativeResize="0"/>
          <p:nvPr/>
        </p:nvPicPr>
        <p:blipFill rotWithShape="1">
          <a:blip r:embed="rId5">
            <a:alphaModFix/>
          </a:blip>
          <a:srcRect b="0" l="0" r="0" t="0"/>
          <a:stretch/>
        </p:blipFill>
        <p:spPr>
          <a:xfrm>
            <a:off x="1420250" y="2519612"/>
            <a:ext cx="306000" cy="306000"/>
          </a:xfrm>
          <a:prstGeom prst="rect">
            <a:avLst/>
          </a:prstGeom>
          <a:noFill/>
          <a:ln>
            <a:noFill/>
          </a:ln>
        </p:spPr>
      </p:pic>
      <p:sp>
        <p:nvSpPr>
          <p:cNvPr id="155" name="Google Shape;155;p26"/>
          <p:cNvSpPr txBox="1"/>
          <p:nvPr/>
        </p:nvSpPr>
        <p:spPr>
          <a:xfrm>
            <a:off x="17388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156" name="Google Shape;156;p26"/>
          <p:cNvSpPr txBox="1"/>
          <p:nvPr/>
        </p:nvSpPr>
        <p:spPr>
          <a:xfrm>
            <a:off x="17001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7" name="Google Shape;157;p26"/>
          <p:cNvPicPr preferRelativeResize="0"/>
          <p:nvPr/>
        </p:nvPicPr>
        <p:blipFill rotWithShape="1">
          <a:blip r:embed="rId6">
            <a:alphaModFix/>
          </a:blip>
          <a:srcRect b="0" l="0" r="0" t="0"/>
          <a:stretch/>
        </p:blipFill>
        <p:spPr>
          <a:xfrm>
            <a:off x="1364375" y="2981113"/>
            <a:ext cx="365625" cy="365625"/>
          </a:xfrm>
          <a:prstGeom prst="rect">
            <a:avLst/>
          </a:prstGeom>
          <a:noFill/>
          <a:ln>
            <a:noFill/>
          </a:ln>
        </p:spPr>
      </p:pic>
      <p:pic>
        <p:nvPicPr>
          <p:cNvPr id="158" name="Google Shape;158;p26"/>
          <p:cNvPicPr preferRelativeResize="0"/>
          <p:nvPr/>
        </p:nvPicPr>
        <p:blipFill rotWithShape="1">
          <a:blip r:embed="rId5">
            <a:alphaModFix/>
          </a:blip>
          <a:srcRect b="0" l="0" r="0" t="0"/>
          <a:stretch/>
        </p:blipFill>
        <p:spPr>
          <a:xfrm>
            <a:off x="1420225" y="3483462"/>
            <a:ext cx="306000" cy="306000"/>
          </a:xfrm>
          <a:prstGeom prst="rect">
            <a:avLst/>
          </a:prstGeom>
          <a:noFill/>
          <a:ln>
            <a:noFill/>
          </a:ln>
        </p:spPr>
      </p:pic>
      <p:sp>
        <p:nvSpPr>
          <p:cNvPr id="159" name="Google Shape;159;p26"/>
          <p:cNvSpPr txBox="1"/>
          <p:nvPr/>
        </p:nvSpPr>
        <p:spPr>
          <a:xfrm>
            <a:off x="17387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160" name="Google Shape;160;p26"/>
          <p:cNvSpPr txBox="1"/>
          <p:nvPr/>
        </p:nvSpPr>
        <p:spPr>
          <a:xfrm>
            <a:off x="17581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1" name="Google Shape;161;p26"/>
          <p:cNvPicPr preferRelativeResize="0"/>
          <p:nvPr/>
        </p:nvPicPr>
        <p:blipFill rotWithShape="1">
          <a:blip r:embed="rId7">
            <a:alphaModFix/>
          </a:blip>
          <a:srcRect b="0" l="0" r="0" t="0"/>
          <a:stretch/>
        </p:blipFill>
        <p:spPr>
          <a:xfrm>
            <a:off x="1439050" y="3903425"/>
            <a:ext cx="307150" cy="307150"/>
          </a:xfrm>
          <a:prstGeom prst="rect">
            <a:avLst/>
          </a:prstGeom>
          <a:noFill/>
          <a:ln>
            <a:noFill/>
          </a:ln>
        </p:spPr>
      </p:pic>
      <p:pic>
        <p:nvPicPr>
          <p:cNvPr id="162" name="Google Shape;162;p26"/>
          <p:cNvPicPr preferRelativeResize="0"/>
          <p:nvPr/>
        </p:nvPicPr>
        <p:blipFill rotWithShape="1">
          <a:blip r:embed="rId5">
            <a:alphaModFix/>
          </a:blip>
          <a:srcRect b="0" l="0" r="0" t="0"/>
          <a:stretch/>
        </p:blipFill>
        <p:spPr>
          <a:xfrm>
            <a:off x="3903375" y="2534312"/>
            <a:ext cx="306000" cy="306000"/>
          </a:xfrm>
          <a:prstGeom prst="rect">
            <a:avLst/>
          </a:prstGeom>
          <a:noFill/>
          <a:ln>
            <a:noFill/>
          </a:ln>
        </p:spPr>
      </p:pic>
      <p:sp>
        <p:nvSpPr>
          <p:cNvPr id="163" name="Google Shape;163;p26"/>
          <p:cNvSpPr txBox="1"/>
          <p:nvPr/>
        </p:nvSpPr>
        <p:spPr>
          <a:xfrm>
            <a:off x="42219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164" name="Google Shape;164;p26"/>
          <p:cNvSpPr txBox="1"/>
          <p:nvPr/>
        </p:nvSpPr>
        <p:spPr>
          <a:xfrm>
            <a:off x="41870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5" name="Google Shape;165;p26"/>
          <p:cNvPicPr preferRelativeResize="0"/>
          <p:nvPr/>
        </p:nvPicPr>
        <p:blipFill rotWithShape="1">
          <a:blip r:embed="rId6">
            <a:alphaModFix/>
          </a:blip>
          <a:srcRect b="0" l="0" r="0" t="0"/>
          <a:stretch/>
        </p:blipFill>
        <p:spPr>
          <a:xfrm>
            <a:off x="3851250" y="2981100"/>
            <a:ext cx="365625" cy="365625"/>
          </a:xfrm>
          <a:prstGeom prst="rect">
            <a:avLst/>
          </a:prstGeom>
          <a:noFill/>
          <a:ln>
            <a:noFill/>
          </a:ln>
        </p:spPr>
      </p:pic>
      <p:pic>
        <p:nvPicPr>
          <p:cNvPr id="166" name="Google Shape;166;p26"/>
          <p:cNvPicPr preferRelativeResize="0"/>
          <p:nvPr/>
        </p:nvPicPr>
        <p:blipFill rotWithShape="1">
          <a:blip r:embed="rId5">
            <a:alphaModFix/>
          </a:blip>
          <a:srcRect b="0" l="0" r="0" t="0"/>
          <a:stretch/>
        </p:blipFill>
        <p:spPr>
          <a:xfrm>
            <a:off x="3879925" y="3483487"/>
            <a:ext cx="306000" cy="306000"/>
          </a:xfrm>
          <a:prstGeom prst="rect">
            <a:avLst/>
          </a:prstGeom>
          <a:noFill/>
          <a:ln>
            <a:noFill/>
          </a:ln>
        </p:spPr>
      </p:pic>
      <p:sp>
        <p:nvSpPr>
          <p:cNvPr id="167" name="Google Shape;167;p26"/>
          <p:cNvSpPr txBox="1"/>
          <p:nvPr/>
        </p:nvSpPr>
        <p:spPr>
          <a:xfrm>
            <a:off x="41984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168" name="Google Shape;168;p26"/>
          <p:cNvSpPr txBox="1"/>
          <p:nvPr/>
        </p:nvSpPr>
        <p:spPr>
          <a:xfrm>
            <a:off x="41746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9" name="Google Shape;169;p26"/>
          <p:cNvPicPr preferRelativeResize="0"/>
          <p:nvPr/>
        </p:nvPicPr>
        <p:blipFill rotWithShape="1">
          <a:blip r:embed="rId7">
            <a:alphaModFix/>
          </a:blip>
          <a:srcRect b="0" l="0" r="0" t="0"/>
          <a:stretch/>
        </p:blipFill>
        <p:spPr>
          <a:xfrm>
            <a:off x="3855488" y="3972275"/>
            <a:ext cx="307150" cy="307150"/>
          </a:xfrm>
          <a:prstGeom prst="rect">
            <a:avLst/>
          </a:prstGeom>
          <a:noFill/>
          <a:ln>
            <a:noFill/>
          </a:ln>
        </p:spPr>
      </p:pic>
      <p:sp>
        <p:nvSpPr>
          <p:cNvPr id="170" name="Google Shape;170;p26"/>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Incluyendo CSS a nuestro proyecto</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1" name="Google Shape;171;p26"/>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2" name="Google Shape;172;p26"/>
          <p:cNvPicPr preferRelativeResize="0"/>
          <p:nvPr/>
        </p:nvPicPr>
        <p:blipFill rotWithShape="1">
          <a:blip r:embed="rId6">
            <a:alphaModFix/>
          </a:blip>
          <a:srcRect b="0" l="0" r="0" t="0"/>
          <a:stretch/>
        </p:blipFill>
        <p:spPr>
          <a:xfrm>
            <a:off x="6144600" y="2465688"/>
            <a:ext cx="365625" cy="365625"/>
          </a:xfrm>
          <a:prstGeom prst="rect">
            <a:avLst/>
          </a:prstGeom>
          <a:noFill/>
          <a:ln>
            <a:noFill/>
          </a:ln>
        </p:spPr>
      </p:pic>
      <p:pic>
        <p:nvPicPr>
          <p:cNvPr id="173" name="Google Shape;173;p26"/>
          <p:cNvPicPr preferRelativeResize="0"/>
          <p:nvPr/>
        </p:nvPicPr>
        <p:blipFill rotWithShape="1">
          <a:blip r:embed="rId5">
            <a:alphaModFix/>
          </a:blip>
          <a:srcRect b="0" l="0" r="0" t="0"/>
          <a:stretch/>
        </p:blipFill>
        <p:spPr>
          <a:xfrm>
            <a:off x="6193850" y="2917687"/>
            <a:ext cx="306000" cy="306000"/>
          </a:xfrm>
          <a:prstGeom prst="rect">
            <a:avLst/>
          </a:prstGeom>
          <a:noFill/>
          <a:ln>
            <a:noFill/>
          </a:ln>
        </p:spPr>
      </p:pic>
      <p:sp>
        <p:nvSpPr>
          <p:cNvPr id="174" name="Google Shape;174;p26"/>
          <p:cNvSpPr txBox="1"/>
          <p:nvPr/>
        </p:nvSpPr>
        <p:spPr>
          <a:xfrm>
            <a:off x="6512400" y="29289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175" name="Google Shape;175;p26"/>
          <p:cNvSpPr txBox="1"/>
          <p:nvPr/>
        </p:nvSpPr>
        <p:spPr>
          <a:xfrm>
            <a:off x="6536813" y="33792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AGREGANDO CSS A NUESTRO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6" name="Google Shape;176;p26"/>
          <p:cNvPicPr preferRelativeResize="0"/>
          <p:nvPr/>
        </p:nvPicPr>
        <p:blipFill rotWithShape="1">
          <a:blip r:embed="rId7">
            <a:alphaModFix/>
          </a:blip>
          <a:srcRect b="0" l="0" r="0" t="0"/>
          <a:stretch/>
        </p:blipFill>
        <p:spPr>
          <a:xfrm>
            <a:off x="6217688" y="3438875"/>
            <a:ext cx="307150" cy="307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8"/>
          <p:cNvSpPr txBox="1"/>
          <p:nvPr/>
        </p:nvSpPr>
        <p:spPr>
          <a:xfrm>
            <a:off x="496050" y="1669625"/>
            <a:ext cx="8151900" cy="28212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Cada declaración </a:t>
            </a:r>
            <a:r>
              <a:rPr b="1" i="0" lang="es" sz="2000" u="none" cap="none" strike="noStrike">
                <a:solidFill>
                  <a:schemeClr val="dk1"/>
                </a:solidFill>
                <a:latin typeface="Helvetica Neue"/>
                <a:ea typeface="Helvetica Neue"/>
                <a:cs typeface="Helvetica Neue"/>
                <a:sym typeface="Helvetica Neue"/>
              </a:rPr>
              <a:t>CSS</a:t>
            </a:r>
            <a:r>
              <a:rPr b="0" i="0" lang="es" sz="2000" u="none" cap="none" strike="noStrike">
                <a:solidFill>
                  <a:schemeClr val="dk1"/>
                </a:solidFill>
                <a:latin typeface="Helvetica Neue Light"/>
                <a:ea typeface="Helvetica Neue Light"/>
                <a:cs typeface="Helvetica Neue Light"/>
                <a:sym typeface="Helvetica Neue Light"/>
              </a:rPr>
              <a:t> está formada por un juego de pares </a:t>
            </a:r>
            <a:r>
              <a:rPr b="1" i="0" lang="es" sz="2000" u="none" cap="none" strike="noStrike">
                <a:solidFill>
                  <a:srgbClr val="CC0000"/>
                </a:solidFill>
                <a:latin typeface="Helvetica Neue"/>
                <a:ea typeface="Helvetica Neue"/>
                <a:cs typeface="Helvetica Neue"/>
                <a:sym typeface="Helvetica Neue"/>
              </a:rPr>
              <a:t>propiedad</a:t>
            </a:r>
            <a:r>
              <a:rPr b="1" i="0" lang="es" sz="2000" u="none" cap="none" strike="noStrike">
                <a:solidFill>
                  <a:schemeClr val="dk1"/>
                </a:solidFill>
                <a:latin typeface="Helvetica Neue"/>
                <a:ea typeface="Helvetica Neue"/>
                <a:cs typeface="Helvetica Neue"/>
                <a:sym typeface="Helvetica Neue"/>
              </a:rPr>
              <a:t>: </a:t>
            </a:r>
            <a:r>
              <a:rPr b="1" i="0" lang="es" sz="2000" u="none" cap="none" strike="noStrike">
                <a:solidFill>
                  <a:srgbClr val="000000"/>
                </a:solidFill>
                <a:latin typeface="Helvetica Neue"/>
                <a:ea typeface="Helvetica Neue"/>
                <a:cs typeface="Helvetica Neue"/>
                <a:sym typeface="Helvetica Neue"/>
              </a:rPr>
              <a:t>valor</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No se ve afectado por el espacio en blanco. Las propiedades se pueden escribir de corrido o una debajo de la otra.</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Siempre que la propiedad represente un número, el valor debe indicar en qué unidad se expresa.</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804" name="Google Shape;804;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5" name="Google Shape;805;p98"/>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REGLAS SINTÁCTICAS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9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PADRE E HIJOS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6" name="Google Shape;816;p100"/>
          <p:cNvSpPr txBox="1"/>
          <p:nvPr/>
        </p:nvSpPr>
        <p:spPr>
          <a:xfrm>
            <a:off x="1453047" y="496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sp>
        <p:nvSpPr>
          <p:cNvPr id="817" name="Google Shape;817;p100"/>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Cuando tienes una etiqueta “dentro” de otra, lo que haces</a:t>
            </a:r>
            <a:br>
              <a:rPr b="0" i="0" lang="es" sz="1900" u="none" cap="none" strike="noStrike">
                <a:solidFill>
                  <a:schemeClr val="dk1"/>
                </a:solidFill>
                <a:latin typeface="Helvetica Neue Light"/>
                <a:ea typeface="Helvetica Neue Light"/>
                <a:cs typeface="Helvetica Neue Light"/>
                <a:sym typeface="Helvetica Neue Light"/>
              </a:rPr>
            </a:br>
            <a:r>
              <a:rPr b="0" i="0" lang="es" sz="1900" u="none" cap="none" strike="noStrike">
                <a:solidFill>
                  <a:schemeClr val="dk1"/>
                </a:solidFill>
                <a:latin typeface="Helvetica Neue Light"/>
                <a:ea typeface="Helvetica Neue Light"/>
                <a:cs typeface="Helvetica Neue Light"/>
                <a:sym typeface="Helvetica Neue Light"/>
              </a:rPr>
              <a:t>es aplicar el concepto de padres e hijos.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818" name="Google Shape;818;p100"/>
          <p:cNvSpPr txBox="1"/>
          <p:nvPr/>
        </p:nvSpPr>
        <p:spPr>
          <a:xfrm>
            <a:off x="1161675" y="3091375"/>
            <a:ext cx="3482400" cy="14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caso,</a:t>
            </a:r>
            <a:r>
              <a:rPr lang="es" sz="1800">
                <a:solidFill>
                  <a:schemeClr val="dk1"/>
                </a:solidFill>
                <a:latin typeface="Helvetica Neue Light"/>
                <a:ea typeface="Helvetica Neue Light"/>
                <a:cs typeface="Helvetica Neue Light"/>
                <a:sym typeface="Helvetica Neue Light"/>
              </a:rPr>
              <a:t> </a:t>
            </a:r>
            <a:r>
              <a:rPr b="1" i="0" lang="es" sz="1800" u="none" cap="none" strike="noStrike">
                <a:solidFill>
                  <a:schemeClr val="dk1"/>
                </a:solidFill>
                <a:latin typeface="Helvetica Neue"/>
                <a:ea typeface="Helvetica Neue"/>
                <a:cs typeface="Helvetica Neue"/>
                <a:sym typeface="Helvetica Neue"/>
              </a:rPr>
              <a:t>section </a:t>
            </a:r>
            <a:r>
              <a:rPr b="0" i="0" lang="es" sz="1800" u="none" cap="none" strike="noStrike">
                <a:solidFill>
                  <a:schemeClr val="dk1"/>
                </a:solidFill>
                <a:latin typeface="Helvetica Neue Light"/>
                <a:ea typeface="Helvetica Neue Light"/>
                <a:cs typeface="Helvetica Neue Light"/>
                <a:sym typeface="Helvetica Neue Light"/>
              </a:rPr>
              <a:t>es padre de </a:t>
            </a:r>
            <a:r>
              <a:rPr b="1" i="0" lang="es" sz="1800" u="none" cap="none" strike="noStrike">
                <a:solidFill>
                  <a:schemeClr val="dk1"/>
                </a:solidFill>
                <a:latin typeface="Helvetica Neue"/>
                <a:ea typeface="Helvetica Neue"/>
                <a:cs typeface="Helvetica Neue"/>
                <a:sym typeface="Helvetica Neue"/>
              </a:rPr>
              <a:t>article </a:t>
            </a:r>
            <a:r>
              <a:rPr b="0" i="0" lang="es" sz="1800" u="none" cap="none" strike="noStrike">
                <a:solidFill>
                  <a:schemeClr val="dk1"/>
                </a:solidFill>
                <a:latin typeface="Helvetica Neue Light"/>
                <a:ea typeface="Helvetica Neue Light"/>
                <a:cs typeface="Helvetica Neue Light"/>
                <a:sym typeface="Helvetica Neue Light"/>
              </a:rPr>
              <a:t>y, a su vez, </a:t>
            </a:r>
            <a:r>
              <a:rPr b="1" i="0" lang="es" sz="1800" u="none" cap="none" strike="noStrike">
                <a:solidFill>
                  <a:schemeClr val="dk1"/>
                </a:solidFill>
                <a:latin typeface="Helvetica Neue"/>
                <a:ea typeface="Helvetica Neue"/>
                <a:cs typeface="Helvetica Neue"/>
                <a:sym typeface="Helvetica Neue"/>
              </a:rPr>
              <a:t>article </a:t>
            </a:r>
            <a:r>
              <a:rPr b="0" i="0" lang="es" sz="1800" u="none" cap="none" strike="noStrike">
                <a:solidFill>
                  <a:schemeClr val="dk1"/>
                </a:solidFill>
                <a:latin typeface="Helvetica Neue Light"/>
                <a:ea typeface="Helvetica Neue Light"/>
                <a:cs typeface="Helvetica Neue Light"/>
                <a:sym typeface="Helvetica Neue Light"/>
              </a:rPr>
              <a:t>es padre de </a:t>
            </a:r>
            <a:r>
              <a:rPr b="1" i="0" lang="es" sz="1800" u="none" cap="none" strike="noStrike">
                <a:solidFill>
                  <a:schemeClr val="dk1"/>
                </a:solidFill>
                <a:latin typeface="Helvetica Neue"/>
                <a:ea typeface="Helvetica Neue"/>
                <a:cs typeface="Helvetica Neue"/>
                <a:sym typeface="Helvetica Neue"/>
              </a:rPr>
              <a:t>h2</a:t>
            </a:r>
            <a:r>
              <a:rPr b="0" i="0" lang="es" sz="1800" u="none" cap="none" strike="noStrike">
                <a:solidFill>
                  <a:schemeClr val="dk1"/>
                </a:solidFill>
                <a:latin typeface="Helvetica Neue Light"/>
                <a:ea typeface="Helvetica Neue Light"/>
                <a:cs typeface="Helvetica Neue Light"/>
                <a:sym typeface="Helvetica Neue Light"/>
              </a:rPr>
              <a:t> y de</a:t>
            </a:r>
            <a:r>
              <a:rPr lang="es" sz="1800">
                <a:solidFill>
                  <a:schemeClr val="dk1"/>
                </a:solidFill>
                <a:latin typeface="Helvetica Neue Light"/>
                <a:ea typeface="Helvetica Neue Light"/>
                <a:cs typeface="Helvetica Neue Light"/>
                <a:sym typeface="Helvetica Neue Light"/>
              </a:rPr>
              <a:t> </a:t>
            </a:r>
            <a:r>
              <a:rPr b="1" i="0" lang="es" sz="1800" u="none" cap="none" strike="noStrike">
                <a:solidFill>
                  <a:schemeClr val="dk1"/>
                </a:solidFill>
                <a:latin typeface="Helvetica Neue"/>
                <a:ea typeface="Helvetica Neue"/>
                <a:cs typeface="Helvetica Neue"/>
                <a:sym typeface="Helvetica Neue"/>
              </a:rPr>
              <a:t>p</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19" name="Google Shape;819;p100"/>
          <p:cNvPicPr preferRelativeResize="0"/>
          <p:nvPr/>
        </p:nvPicPr>
        <p:blipFill rotWithShape="1">
          <a:blip r:embed="rId4">
            <a:alphaModFix/>
          </a:blip>
          <a:srcRect b="0" l="0" r="61140" t="0"/>
          <a:stretch/>
        </p:blipFill>
        <p:spPr>
          <a:xfrm>
            <a:off x="4872225" y="2721750"/>
            <a:ext cx="2260199" cy="20325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5" name="Google Shape;825;p101"/>
          <p:cNvSpPr txBox="1"/>
          <p:nvPr/>
        </p:nvSpPr>
        <p:spPr>
          <a:xfrm>
            <a:off x="1453047" y="5089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sp>
        <p:nvSpPr>
          <p:cNvPr id="826" name="Google Shape;826;p101"/>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Esto te habilita a agregar atributos específicos a “hijos”, sin alterar los del “padre”. Un padre puede tener muchos hijos, y todos ellos heredan sus características, pudiendo tener también características particulares.</a:t>
            </a:r>
            <a:endParaRPr b="0" i="0" sz="1900" u="none" cap="none" strike="noStrike">
              <a:solidFill>
                <a:schemeClr val="dk1"/>
              </a:solidFill>
              <a:latin typeface="Helvetica Neue Light"/>
              <a:ea typeface="Helvetica Neue Light"/>
              <a:cs typeface="Helvetica Neue Light"/>
              <a:sym typeface="Helvetica Neue Light"/>
            </a:endParaRPr>
          </a:p>
        </p:txBody>
      </p:sp>
      <p:cxnSp>
        <p:nvCxnSpPr>
          <p:cNvPr id="827" name="Google Shape;827;p101"/>
          <p:cNvCxnSpPr/>
          <p:nvPr/>
        </p:nvCxnSpPr>
        <p:spPr>
          <a:xfrm flipH="1" rot="10800000">
            <a:off x="2963825" y="3687475"/>
            <a:ext cx="776400" cy="13200"/>
          </a:xfrm>
          <a:prstGeom prst="straightConnector1">
            <a:avLst/>
          </a:prstGeom>
          <a:noFill/>
          <a:ln cap="flat" cmpd="sng" w="28575">
            <a:solidFill>
              <a:srgbClr val="FF0000"/>
            </a:solidFill>
            <a:prstDash val="solid"/>
            <a:round/>
            <a:headEnd len="sm" w="sm" type="none"/>
            <a:tailEnd len="med" w="med" type="triangle"/>
          </a:ln>
        </p:spPr>
      </p:cxnSp>
      <p:sp>
        <p:nvSpPr>
          <p:cNvPr id="828" name="Google Shape;828;p101"/>
          <p:cNvSpPr txBox="1"/>
          <p:nvPr/>
        </p:nvSpPr>
        <p:spPr>
          <a:xfrm>
            <a:off x="3753925" y="3433275"/>
            <a:ext cx="4509300" cy="148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section article {</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   background-color: #cccccc;</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lang="es" sz="1700">
                <a:solidFill>
                  <a:schemeClr val="dk1"/>
                </a:solidFill>
                <a:highlight>
                  <a:srgbClr val="FFFFFF"/>
                </a:highlight>
                <a:latin typeface="Consolas"/>
                <a:ea typeface="Consolas"/>
                <a:cs typeface="Consolas"/>
                <a:sym typeface="Consolas"/>
              </a:rPr>
              <a:t>   </a:t>
            </a:r>
            <a:r>
              <a:rPr b="1" i="0" lang="es" sz="1700" u="none" cap="none" strike="noStrike">
                <a:solidFill>
                  <a:schemeClr val="dk1"/>
                </a:solidFill>
                <a:highlight>
                  <a:srgbClr val="FFFFFF"/>
                </a:highlight>
                <a:latin typeface="Consolas"/>
                <a:ea typeface="Consolas"/>
                <a:cs typeface="Consolas"/>
                <a:sym typeface="Consolas"/>
              </a:rPr>
              <a:t>width: 500px;</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lang="es" sz="1700">
                <a:solidFill>
                  <a:schemeClr val="dk1"/>
                </a:solidFill>
                <a:highlight>
                  <a:srgbClr val="FFFFFF"/>
                </a:highlight>
                <a:latin typeface="Consolas"/>
                <a:ea typeface="Consolas"/>
                <a:cs typeface="Consolas"/>
                <a:sym typeface="Consolas"/>
              </a:rPr>
              <a:t>   </a:t>
            </a:r>
            <a:r>
              <a:rPr b="1" i="0" lang="es" sz="1700" u="none" cap="none" strike="noStrike">
                <a:solidFill>
                  <a:schemeClr val="dk1"/>
                </a:solidFill>
                <a:highlight>
                  <a:srgbClr val="FFFFFF"/>
                </a:highlight>
                <a:latin typeface="Consolas"/>
                <a:ea typeface="Consolas"/>
                <a:cs typeface="Consolas"/>
                <a:sym typeface="Consolas"/>
              </a:rPr>
              <a:t>height: 500px;</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cxnSp>
        <p:nvCxnSpPr>
          <p:cNvPr id="829" name="Google Shape;829;p101"/>
          <p:cNvCxnSpPr/>
          <p:nvPr/>
        </p:nvCxnSpPr>
        <p:spPr>
          <a:xfrm>
            <a:off x="5177275" y="3073950"/>
            <a:ext cx="11400" cy="418200"/>
          </a:xfrm>
          <a:prstGeom prst="straightConnector1">
            <a:avLst/>
          </a:prstGeom>
          <a:noFill/>
          <a:ln cap="flat" cmpd="sng" w="28575">
            <a:solidFill>
              <a:srgbClr val="FF0000"/>
            </a:solidFill>
            <a:prstDash val="solid"/>
            <a:round/>
            <a:headEnd len="sm" w="sm" type="none"/>
            <a:tailEnd len="med" w="med" type="triangle"/>
          </a:ln>
        </p:spPr>
      </p:cxnSp>
      <p:sp>
        <p:nvSpPr>
          <p:cNvPr id="830" name="Google Shape;830;p101"/>
          <p:cNvSpPr txBox="1"/>
          <p:nvPr/>
        </p:nvSpPr>
        <p:spPr>
          <a:xfrm>
            <a:off x="1048025" y="34373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PADRE</a:t>
            </a:r>
            <a:endParaRPr b="1" i="0" sz="1800" u="none" cap="none" strike="noStrike">
              <a:solidFill>
                <a:srgbClr val="000000"/>
              </a:solidFill>
              <a:latin typeface="Helvetica Neue"/>
              <a:ea typeface="Helvetica Neue"/>
              <a:cs typeface="Helvetica Neue"/>
              <a:sym typeface="Helvetica Neue"/>
            </a:endParaRPr>
          </a:p>
        </p:txBody>
      </p:sp>
      <p:sp>
        <p:nvSpPr>
          <p:cNvPr id="831" name="Google Shape;831;p101"/>
          <p:cNvSpPr txBox="1"/>
          <p:nvPr/>
        </p:nvSpPr>
        <p:spPr>
          <a:xfrm>
            <a:off x="4431775" y="255521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HIJO</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2"/>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caso, se observa la forma correcta de declarar cada estilo. Cuando quieres seleccionar una etiqueta, debes incluir las etiquetas padre/s para que sean más específicas a la hora de aplicar estilos.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37" name="Google Shape;837;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8" name="Google Shape;838;p102"/>
          <p:cNvSpPr txBox="1"/>
          <p:nvPr/>
        </p:nvSpPr>
        <p:spPr>
          <a:xfrm>
            <a:off x="1453047" y="48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pic>
        <p:nvPicPr>
          <p:cNvPr id="839" name="Google Shape;839;p102"/>
          <p:cNvPicPr preferRelativeResize="0"/>
          <p:nvPr/>
        </p:nvPicPr>
        <p:blipFill rotWithShape="1">
          <a:blip r:embed="rId4">
            <a:alphaModFix/>
          </a:blip>
          <a:srcRect b="6299" l="1638" r="56675" t="6301"/>
          <a:stretch/>
        </p:blipFill>
        <p:spPr>
          <a:xfrm>
            <a:off x="1299825" y="2695213"/>
            <a:ext cx="3464301" cy="2160825"/>
          </a:xfrm>
          <a:prstGeom prst="rect">
            <a:avLst/>
          </a:prstGeom>
          <a:noFill/>
          <a:ln>
            <a:noFill/>
          </a:ln>
        </p:spPr>
      </p:pic>
      <p:pic>
        <p:nvPicPr>
          <p:cNvPr id="840" name="Google Shape;840;p102"/>
          <p:cNvPicPr preferRelativeResize="0"/>
          <p:nvPr/>
        </p:nvPicPr>
        <p:blipFill rotWithShape="1">
          <a:blip r:embed="rId4">
            <a:alphaModFix/>
          </a:blip>
          <a:srcRect b="0" l="63172" r="749" t="0"/>
          <a:stretch/>
        </p:blipFill>
        <p:spPr>
          <a:xfrm>
            <a:off x="4871500" y="2695213"/>
            <a:ext cx="2620224" cy="2160825"/>
          </a:xfrm>
          <a:prstGeom prst="rect">
            <a:avLst/>
          </a:prstGeom>
          <a:noFill/>
          <a:ln>
            <a:noFill/>
          </a:ln>
        </p:spPr>
      </p:pic>
      <p:sp>
        <p:nvSpPr>
          <p:cNvPr id="841" name="Google Shape;841;p102"/>
          <p:cNvSpPr txBox="1"/>
          <p:nvPr/>
        </p:nvSpPr>
        <p:spPr>
          <a:xfrm>
            <a:off x="4524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HTML</a:t>
            </a:r>
            <a:endParaRPr b="1" i="0" sz="1800" u="none" cap="none" strike="noStrike">
              <a:solidFill>
                <a:srgbClr val="000000"/>
              </a:solidFill>
              <a:latin typeface="Didact Gothic"/>
              <a:ea typeface="Didact Gothic"/>
              <a:cs typeface="Didact Gothic"/>
              <a:sym typeface="Didact Gothic"/>
            </a:endParaRPr>
          </a:p>
        </p:txBody>
      </p:sp>
      <p:sp>
        <p:nvSpPr>
          <p:cNvPr id="842" name="Google Shape;842;p102"/>
          <p:cNvSpPr txBox="1"/>
          <p:nvPr/>
        </p:nvSpPr>
        <p:spPr>
          <a:xfrm>
            <a:off x="75229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CSS</a:t>
            </a:r>
            <a:endParaRPr b="1"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sp>
        <p:nvSpPr>
          <p:cNvPr id="847" name="Google Shape;847;p10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INSERTAR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3" name="Google Shape;853;p104"/>
          <p:cNvSpPr txBox="1"/>
          <p:nvPr/>
        </p:nvSpPr>
        <p:spPr>
          <a:xfrm>
            <a:off x="1453047" y="6613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54" name="Google Shape;854;p104"/>
          <p:cNvGraphicFramePr/>
          <p:nvPr/>
        </p:nvGraphicFramePr>
        <p:xfrm>
          <a:off x="1591163" y="3101963"/>
          <a:ext cx="3000000" cy="3000000"/>
        </p:xfrm>
        <a:graphic>
          <a:graphicData uri="http://schemas.openxmlformats.org/drawingml/2006/table">
            <a:tbl>
              <a:tblPr>
                <a:noFill/>
                <a:tableStyleId>{F2C831D2-043E-4942-A4CA-BC7033ED81A3}</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855" name="Google Shape;855;p104"/>
          <p:cNvPicPr preferRelativeResize="0"/>
          <p:nvPr/>
        </p:nvPicPr>
        <p:blipFill rotWithShape="1">
          <a:blip r:embed="rId4">
            <a:alphaModFix/>
          </a:blip>
          <a:srcRect b="0" l="0" r="0" t="0"/>
          <a:stretch/>
        </p:blipFill>
        <p:spPr>
          <a:xfrm rot="405542">
            <a:off x="6187755" y="3516207"/>
            <a:ext cx="1466417" cy="1060809"/>
          </a:xfrm>
          <a:prstGeom prst="rect">
            <a:avLst/>
          </a:prstGeom>
          <a:noFill/>
          <a:ln>
            <a:noFill/>
          </a:ln>
        </p:spPr>
      </p:pic>
      <p:sp>
        <p:nvSpPr>
          <p:cNvPr id="856" name="Google Shape;856;p104"/>
          <p:cNvSpPr txBox="1"/>
          <p:nvPr/>
        </p:nvSpPr>
        <p:spPr>
          <a:xfrm>
            <a:off x="1316413" y="1448275"/>
            <a:ext cx="6511200" cy="144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Forma </a:t>
            </a:r>
            <a:r>
              <a:rPr b="1" i="0" lang="es" sz="2000" u="none" cap="none" strike="noStrike">
                <a:solidFill>
                  <a:srgbClr val="000000"/>
                </a:solidFill>
                <a:latin typeface="Helvetica Neue"/>
                <a:ea typeface="Helvetica Neue"/>
                <a:cs typeface="Helvetica Neue"/>
                <a:sym typeface="Helvetica Neue"/>
              </a:rPr>
              <a:t>EXTERNA</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D</a:t>
            </a:r>
            <a:r>
              <a:rPr b="0" i="0" lang="es" sz="2000" u="none" cap="none" strike="noStrike">
                <a:solidFill>
                  <a:srgbClr val="000000"/>
                </a:solidFill>
                <a:latin typeface="Helvetica Neue Light"/>
                <a:ea typeface="Helvetica Neue Light"/>
                <a:cs typeface="Helvetica Neue Light"/>
                <a:sym typeface="Helvetica Neue Light"/>
              </a:rPr>
              <a:t>entro de la etiqueta </a:t>
            </a:r>
            <a:r>
              <a:rPr b="1" i="0" lang="es" sz="2000" u="none" cap="none" strike="noStrike">
                <a:solidFill>
                  <a:srgbClr val="000000"/>
                </a:solidFill>
                <a:latin typeface="Helvetica Neue"/>
                <a:ea typeface="Helvetica Neue"/>
                <a:cs typeface="Helvetica Neue"/>
                <a:sym typeface="Helvetica Neue"/>
              </a:rPr>
              <a:t>&lt;head&gt;</a:t>
            </a:r>
            <a:r>
              <a:rPr b="0" i="0" lang="es" sz="2000" u="none" cap="none" strike="noStrike">
                <a:solidFill>
                  <a:srgbClr val="000000"/>
                </a:solidFill>
                <a:latin typeface="Helvetica Neue Light"/>
                <a:ea typeface="Helvetica Neue Light"/>
                <a:cs typeface="Helvetica Neue Light"/>
                <a:sym typeface="Helvetica Neue Light"/>
              </a:rPr>
              <a:t>, llama</a:t>
            </a:r>
            <a:r>
              <a:rPr lang="es" sz="2000">
                <a:latin typeface="Helvetica Neue Light"/>
                <a:ea typeface="Helvetica Neue Light"/>
                <a:cs typeface="Helvetica Neue Light"/>
                <a:sym typeface="Helvetica Neue Light"/>
              </a:rPr>
              <a:t>mos</a:t>
            </a:r>
            <a:r>
              <a:rPr b="0" i="0" lang="es" sz="2000" u="none" cap="none" strike="noStrike">
                <a:solidFill>
                  <a:srgbClr val="000000"/>
                </a:solidFill>
                <a:latin typeface="Helvetica Neue Light"/>
                <a:ea typeface="Helvetica Neue Light"/>
                <a:cs typeface="Helvetica Neue Light"/>
                <a:sym typeface="Helvetica Neue Light"/>
              </a:rPr>
              <a:t> al archivo CSS que necesit</a:t>
            </a:r>
            <a:r>
              <a:rPr lang="es" sz="2000">
                <a:latin typeface="Helvetica Neue Light"/>
                <a:ea typeface="Helvetica Neue Light"/>
                <a:cs typeface="Helvetica Neue Light"/>
                <a:sym typeface="Helvetica Neue Light"/>
              </a:rPr>
              <a:t>amo</a:t>
            </a:r>
            <a:r>
              <a:rPr b="0" i="0" lang="es" sz="2000" u="none" cap="none" strike="noStrike">
                <a:solidFill>
                  <a:srgbClr val="000000"/>
                </a:solidFill>
                <a:latin typeface="Helvetica Neue Light"/>
                <a:ea typeface="Helvetica Neue Light"/>
                <a:cs typeface="Helvetica Neue Light"/>
                <a:sym typeface="Helvetica Neue Light"/>
              </a:rPr>
              <a:t>s (recuerda el uso de rutas relativas y absolutas).</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2" name="Google Shape;862;p105"/>
          <p:cNvSpPr txBox="1"/>
          <p:nvPr/>
        </p:nvSpPr>
        <p:spPr>
          <a:xfrm>
            <a:off x="1453047" y="641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63" name="Google Shape;863;p105"/>
          <p:cNvGraphicFramePr/>
          <p:nvPr/>
        </p:nvGraphicFramePr>
        <p:xfrm>
          <a:off x="830375" y="2819725"/>
          <a:ext cx="3000000" cy="3000000"/>
        </p:xfrm>
        <a:graphic>
          <a:graphicData uri="http://schemas.openxmlformats.org/drawingml/2006/table">
            <a:tbl>
              <a:tblPr>
                <a:noFill/>
                <a:tableStyleId>{F2C831D2-043E-4942-A4CA-BC7033ED81A3}</a:tableStyleId>
              </a:tblPr>
              <a:tblGrid>
                <a:gridCol w="7446750"/>
              </a:tblGrid>
              <a:tr h="469225">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a:t>
                      </a:r>
                      <a:r>
                        <a:rPr lang="es">
                          <a:solidFill>
                            <a:srgbClr val="D9D9D9"/>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902350">
                <a:tc vMerge="1"/>
              </a:tr>
            </a:tbl>
          </a:graphicData>
        </a:graphic>
      </p:graphicFrame>
      <p:pic>
        <p:nvPicPr>
          <p:cNvPr id="864" name="Google Shape;864;p105"/>
          <p:cNvPicPr preferRelativeResize="0"/>
          <p:nvPr/>
        </p:nvPicPr>
        <p:blipFill rotWithShape="1">
          <a:blip r:embed="rId4">
            <a:alphaModFix/>
          </a:blip>
          <a:srcRect b="0" l="0" r="0" t="0"/>
          <a:stretch/>
        </p:blipFill>
        <p:spPr>
          <a:xfrm rot="834181">
            <a:off x="6123075" y="3790453"/>
            <a:ext cx="1358650" cy="883122"/>
          </a:xfrm>
          <a:prstGeom prst="rect">
            <a:avLst/>
          </a:prstGeom>
          <a:noFill/>
          <a:ln>
            <a:noFill/>
          </a:ln>
        </p:spPr>
      </p:pic>
      <p:sp>
        <p:nvSpPr>
          <p:cNvPr id="865" name="Google Shape;865;p105"/>
          <p:cNvSpPr txBox="1"/>
          <p:nvPr/>
        </p:nvSpPr>
        <p:spPr>
          <a:xfrm>
            <a:off x="1205550" y="1544125"/>
            <a:ext cx="6582300" cy="118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Forma </a:t>
            </a:r>
            <a:r>
              <a:rPr b="1" i="0" lang="es" sz="2000" u="none" cap="none" strike="noStrike">
                <a:solidFill>
                  <a:schemeClr val="dk1"/>
                </a:solidFill>
                <a:latin typeface="Helvetica Neue"/>
                <a:ea typeface="Helvetica Neue"/>
                <a:cs typeface="Helvetica Neue"/>
                <a:sym typeface="Helvetica Neue"/>
              </a:rPr>
              <a:t>INTERNA</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s" sz="2000">
                <a:solidFill>
                  <a:schemeClr val="dk1"/>
                </a:solidFill>
                <a:latin typeface="Helvetica Neue Light"/>
                <a:ea typeface="Helvetica Neue Light"/>
                <a:cs typeface="Helvetica Neue Light"/>
                <a:sym typeface="Helvetica Neue Light"/>
              </a:rPr>
              <a:t>E</a:t>
            </a:r>
            <a:r>
              <a:rPr b="0" i="0" lang="es" sz="2000" u="none" cap="none" strike="noStrike">
                <a:solidFill>
                  <a:schemeClr val="dk1"/>
                </a:solidFill>
                <a:latin typeface="Helvetica Neue Light"/>
                <a:ea typeface="Helvetica Neue Light"/>
                <a:cs typeface="Helvetica Neue Light"/>
                <a:sym typeface="Helvetica Neue Light"/>
              </a:rPr>
              <a:t>s recomendable que esté dentro de la etiqueta </a:t>
            </a:r>
            <a:r>
              <a:rPr b="1" i="0" lang="es" sz="2000" u="none" cap="none" strike="noStrike">
                <a:solidFill>
                  <a:schemeClr val="dk1"/>
                </a:solidFill>
                <a:latin typeface="Helvetica Neue"/>
                <a:ea typeface="Helvetica Neue"/>
                <a:cs typeface="Helvetica Neue"/>
                <a:sym typeface="Helvetica Neue"/>
              </a:rPr>
              <a:t>&lt;head&gt;</a:t>
            </a:r>
            <a:r>
              <a:rPr b="0" i="0" lang="es" sz="2000" u="none" cap="none" strike="noStrike">
                <a:solidFill>
                  <a:schemeClr val="dk1"/>
                </a:solidFill>
                <a:latin typeface="Helvetica Neue Light"/>
                <a:ea typeface="Helvetica Neue Light"/>
                <a:cs typeface="Helvetica Neue Light"/>
                <a:sym typeface="Helvetica Neue Light"/>
              </a:rPr>
              <a:t>. Puede estar en </a:t>
            </a:r>
            <a:r>
              <a:rPr b="1" i="0" lang="es" sz="2000" u="none" cap="none" strike="noStrike">
                <a:solidFill>
                  <a:schemeClr val="dk1"/>
                </a:solidFill>
                <a:latin typeface="Helvetica Neue"/>
                <a:ea typeface="Helvetica Neue"/>
                <a:cs typeface="Helvetica Neue"/>
                <a:sym typeface="Helvetica Neue"/>
              </a:rPr>
              <a:t>&lt;body&gt;</a:t>
            </a:r>
            <a:r>
              <a:rPr b="0" i="0" lang="es" sz="2000" u="none" cap="none" strike="noStrike">
                <a:solidFill>
                  <a:schemeClr val="dk1"/>
                </a:solidFill>
                <a:latin typeface="Helvetica Neue Light"/>
                <a:ea typeface="Helvetica Neue Light"/>
                <a:cs typeface="Helvetica Neue Light"/>
                <a:sym typeface="Helvetica Neue Light"/>
              </a:rPr>
              <a:t>, pero sería más desprolijo.</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1" name="Google Shape;871;p106"/>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72" name="Google Shape;872;p106"/>
          <p:cNvGraphicFramePr/>
          <p:nvPr/>
        </p:nvGraphicFramePr>
        <p:xfrm>
          <a:off x="1365850" y="2754875"/>
          <a:ext cx="3000000" cy="3000000"/>
        </p:xfrm>
        <a:graphic>
          <a:graphicData uri="http://schemas.openxmlformats.org/drawingml/2006/table">
            <a:tbl>
              <a:tblPr>
                <a:noFill/>
                <a:tableStyleId>{F2C831D2-043E-4942-A4CA-BC7033ED81A3}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873" name="Google Shape;873;p106"/>
          <p:cNvPicPr preferRelativeResize="0"/>
          <p:nvPr/>
        </p:nvPicPr>
        <p:blipFill rotWithShape="1">
          <a:blip r:embed="rId4">
            <a:alphaModFix/>
          </a:blip>
          <a:srcRect b="0" l="0" r="0" t="0"/>
          <a:stretch/>
        </p:blipFill>
        <p:spPr>
          <a:xfrm rot="1116296">
            <a:off x="6233775" y="3786875"/>
            <a:ext cx="1453093" cy="1070700"/>
          </a:xfrm>
          <a:prstGeom prst="rect">
            <a:avLst/>
          </a:prstGeom>
          <a:noFill/>
          <a:ln>
            <a:noFill/>
          </a:ln>
        </p:spPr>
      </p:pic>
      <p:sp>
        <p:nvSpPr>
          <p:cNvPr id="874" name="Google Shape;874;p106"/>
          <p:cNvSpPr txBox="1"/>
          <p:nvPr/>
        </p:nvSpPr>
        <p:spPr>
          <a:xfrm>
            <a:off x="817775" y="1544125"/>
            <a:ext cx="7013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Otra forma </a:t>
            </a:r>
            <a:r>
              <a:rPr b="1" i="0" lang="es" sz="2000" u="none" cap="none" strike="noStrike">
                <a:solidFill>
                  <a:schemeClr val="dk1"/>
                </a:solidFill>
                <a:latin typeface="Helvetica Neue"/>
                <a:ea typeface="Helvetica Neue"/>
                <a:cs typeface="Helvetica Neue"/>
                <a:sym typeface="Helvetica Neue"/>
              </a:rPr>
              <a:t>INTERNA (inline)</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s" sz="2000">
                <a:solidFill>
                  <a:schemeClr val="dk1"/>
                </a:solidFill>
                <a:latin typeface="Helvetica Neue Light"/>
                <a:ea typeface="Helvetica Neue Light"/>
                <a:cs typeface="Helvetica Neue Light"/>
                <a:sym typeface="Helvetica Neue Light"/>
              </a:rPr>
              <a:t>M</a:t>
            </a:r>
            <a:r>
              <a:rPr b="0" i="0" lang="es" sz="2000" u="none" cap="none" strike="noStrike">
                <a:solidFill>
                  <a:schemeClr val="dk1"/>
                </a:solidFill>
                <a:latin typeface="Helvetica Neue Light"/>
                <a:ea typeface="Helvetica Neue Light"/>
                <a:cs typeface="Helvetica Neue Light"/>
                <a:sym typeface="Helvetica Neue Light"/>
              </a:rPr>
              <a:t>uy poco recomendable, </a:t>
            </a:r>
            <a:r>
              <a:rPr lang="es" sz="2000">
                <a:solidFill>
                  <a:schemeClr val="dk1"/>
                </a:solidFill>
                <a:latin typeface="Helvetica Neue Light"/>
                <a:ea typeface="Helvetica Neue Light"/>
                <a:cs typeface="Helvetica Neue Light"/>
                <a:sym typeface="Helvetica Neue Light"/>
              </a:rPr>
              <a:t>se puede </a:t>
            </a:r>
            <a:r>
              <a:rPr b="0" i="0" lang="es" sz="2000" u="none" cap="none" strike="noStrike">
                <a:solidFill>
                  <a:schemeClr val="dk1"/>
                </a:solidFill>
                <a:latin typeface="Helvetica Neue Light"/>
                <a:ea typeface="Helvetica Neue Light"/>
                <a:cs typeface="Helvetica Neue Light"/>
                <a:sym typeface="Helvetica Neue Light"/>
              </a:rPr>
              <a:t>usar para “parches” específicos, o pruebas. Se hace difícil mantenerlo.</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8" name="Shape 878"/>
        <p:cNvGrpSpPr/>
        <p:nvPr/>
      </p:nvGrpSpPr>
      <p:grpSpPr>
        <a:xfrm>
          <a:off x="0" y="0"/>
          <a:ext cx="0" cy="0"/>
          <a:chOff x="0" y="0"/>
          <a:chExt cx="0" cy="0"/>
        </a:xfrm>
      </p:grpSpPr>
      <p:sp>
        <p:nvSpPr>
          <p:cNvPr id="879" name="Google Shape;879;p10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80" name="Shape 180"/>
        <p:cNvGrpSpPr/>
        <p:nvPr/>
      </p:nvGrpSpPr>
      <p:grpSpPr>
        <a:xfrm>
          <a:off x="0" y="0"/>
          <a:ext cx="0" cy="0"/>
          <a:chOff x="0" y="0"/>
          <a:chExt cx="0" cy="0"/>
        </a:xfrm>
      </p:grpSpPr>
      <p:sp>
        <p:nvSpPr>
          <p:cNvPr id="181" name="Google Shape;181;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82" name="Google Shape;182;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3" name="Shape 883"/>
        <p:cNvGrpSpPr/>
        <p:nvPr/>
      </p:nvGrpSpPr>
      <p:grpSpPr>
        <a:xfrm>
          <a:off x="0" y="0"/>
          <a:ext cx="0" cy="0"/>
          <a:chOff x="0" y="0"/>
          <a:chExt cx="0" cy="0"/>
        </a:xfrm>
      </p:grpSpPr>
      <p:sp>
        <p:nvSpPr>
          <p:cNvPr id="884" name="Google Shape;884;p10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CLASS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90" name="Google Shape;890;p109"/>
          <p:cNvSpPr txBox="1"/>
          <p:nvPr/>
        </p:nvSpPr>
        <p:spPr>
          <a:xfrm>
            <a:off x="1453047" y="2112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CLASS</a:t>
            </a:r>
            <a:endParaRPr b="0" i="1" sz="4000" u="none" cap="none" strike="noStrike">
              <a:solidFill>
                <a:srgbClr val="000000"/>
              </a:solidFill>
              <a:latin typeface="Anton"/>
              <a:ea typeface="Anton"/>
              <a:cs typeface="Anton"/>
              <a:sym typeface="Anton"/>
            </a:endParaRPr>
          </a:p>
        </p:txBody>
      </p:sp>
      <p:sp>
        <p:nvSpPr>
          <p:cNvPr id="891" name="Google Shape;891;p109"/>
          <p:cNvSpPr txBox="1"/>
          <p:nvPr/>
        </p:nvSpPr>
        <p:spPr>
          <a:xfrm>
            <a:off x="1498050" y="2102100"/>
            <a:ext cx="6147900" cy="191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Generalmente se utiliza para </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darle estilos a cierta parte del código</a:t>
            </a:r>
            <a:r>
              <a:rPr b="0" i="0" lang="es" sz="2000" u="none" cap="none" strike="noStrike">
                <a:solidFill>
                  <a:schemeClr val="dk1"/>
                </a:solidFill>
                <a:latin typeface="Helvetica Neue Light"/>
                <a:ea typeface="Helvetica Neue Light"/>
                <a:cs typeface="Helvetica Neue Light"/>
                <a:sym typeface="Helvetica Neue Light"/>
              </a:rPr>
              <a:t>. Por ejemplo, si quieres que una imagen tenga bordes, y que además sean redondeados.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97" name="Google Shape;897;p110"/>
          <p:cNvSpPr txBox="1"/>
          <p:nvPr/>
        </p:nvSpPr>
        <p:spPr>
          <a:xfrm>
            <a:off x="1453047" y="2360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CLASS DESDE CSS</a:t>
            </a:r>
            <a:endParaRPr b="0" i="1" sz="4000" u="none" cap="none" strike="noStrike">
              <a:solidFill>
                <a:srgbClr val="000000"/>
              </a:solidFill>
              <a:latin typeface="Anton"/>
              <a:ea typeface="Anton"/>
              <a:cs typeface="Anton"/>
              <a:sym typeface="Anton"/>
            </a:endParaRPr>
          </a:p>
        </p:txBody>
      </p:sp>
      <p:graphicFrame>
        <p:nvGraphicFramePr>
          <p:cNvPr id="898" name="Google Shape;898;p110"/>
          <p:cNvGraphicFramePr/>
          <p:nvPr/>
        </p:nvGraphicFramePr>
        <p:xfrm>
          <a:off x="1728775" y="3598075"/>
          <a:ext cx="3000000" cy="3000000"/>
        </p:xfrm>
        <a:graphic>
          <a:graphicData uri="http://schemas.openxmlformats.org/drawingml/2006/table">
            <a:tbl>
              <a:tblPr>
                <a:noFill/>
                <a:tableStyleId>{F2C831D2-043E-4942-A4CA-BC7033ED81A3}</a:tableStyleId>
              </a:tblPr>
              <a:tblGrid>
                <a:gridCol w="568642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.bordes</a:t>
                      </a:r>
                      <a:r>
                        <a:rPr lang="es" sz="1800">
                          <a:solidFill>
                            <a:srgbClr val="FF9900"/>
                          </a:solidFill>
                          <a:latin typeface="Consolas"/>
                          <a:ea typeface="Consolas"/>
                          <a:cs typeface="Consolas"/>
                          <a:sym typeface="Consolas"/>
                        </a:rPr>
                        <a:t>-r</a:t>
                      </a:r>
                      <a:r>
                        <a:rPr lang="es" sz="1800" u="none" cap="none" strike="noStrike">
                          <a:solidFill>
                            <a:srgbClr val="FF9900"/>
                          </a:solidFill>
                          <a:latin typeface="Consolas"/>
                          <a:ea typeface="Consolas"/>
                          <a:cs typeface="Consolas"/>
                          <a:sym typeface="Consolas"/>
                        </a:rPr>
                        <a:t>edondeados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
        <p:nvSpPr>
          <p:cNvPr id="899" name="Google Shape;899;p110"/>
          <p:cNvSpPr txBox="1"/>
          <p:nvPr/>
        </p:nvSpPr>
        <p:spPr>
          <a:xfrm>
            <a:off x="1173600" y="1609750"/>
            <a:ext cx="6796800" cy="1481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5" name="Google Shape;905;p111"/>
          <p:cNvSpPr txBox="1"/>
          <p:nvPr/>
        </p:nvSpPr>
        <p:spPr>
          <a:xfrm>
            <a:off x="1453050" y="210675"/>
            <a:ext cx="6237900" cy="68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HTML: ATRIBUTO CLASS=“”</a:t>
            </a:r>
            <a:endParaRPr b="0" i="1" sz="4000" u="none" cap="none" strike="noStrike">
              <a:solidFill>
                <a:srgbClr val="000000"/>
              </a:solidFill>
              <a:latin typeface="Anton"/>
              <a:ea typeface="Anton"/>
              <a:cs typeface="Anton"/>
              <a:sym typeface="Anton"/>
            </a:endParaRPr>
          </a:p>
        </p:txBody>
      </p:sp>
      <p:sp>
        <p:nvSpPr>
          <p:cNvPr id="906" name="Google Shape;906;p111"/>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el HTML, para aplicar una clase debes usar el atributo </a:t>
            </a:r>
            <a:r>
              <a:rPr b="1" i="0" lang="es" sz="2000" u="none" cap="none" strike="noStrike">
                <a:solidFill>
                  <a:schemeClr val="dk1"/>
                </a:solidFill>
                <a:latin typeface="Helvetica Neue"/>
                <a:ea typeface="Helvetica Neue"/>
                <a:cs typeface="Helvetica Neue"/>
                <a:sym typeface="Helvetica Neue"/>
              </a:rPr>
              <a:t>“class”</a:t>
            </a:r>
            <a:r>
              <a:rPr b="0" i="0" lang="es" sz="2000" u="none" cap="none" strike="noStrike">
                <a:solidFill>
                  <a:schemeClr val="dk1"/>
                </a:solidFill>
                <a:latin typeface="Helvetica Neue Light"/>
                <a:ea typeface="Helvetica Neue Light"/>
                <a:cs typeface="Helvetica Neue Light"/>
                <a:sym typeface="Helvetica Neue Light"/>
              </a:rPr>
              <a:t>, y luego colocar en el </a:t>
            </a:r>
            <a:r>
              <a:rPr b="1" i="0" lang="es" sz="2000" u="none" cap="none" strike="noStrike">
                <a:solidFill>
                  <a:schemeClr val="dk1"/>
                </a:solidFill>
                <a:latin typeface="Helvetica Neue"/>
                <a:ea typeface="Helvetica Neue"/>
                <a:cs typeface="Helvetica Neue"/>
                <a:sym typeface="Helvetica Neue"/>
              </a:rPr>
              <a:t>valor </a:t>
            </a:r>
            <a:r>
              <a:rPr b="0" i="0" lang="es" sz="2000" u="none" cap="none" strike="noStrike">
                <a:solidFill>
                  <a:schemeClr val="dk1"/>
                </a:solidFill>
                <a:latin typeface="Helvetica Neue Light"/>
                <a:ea typeface="Helvetica Neue Light"/>
                <a:cs typeface="Helvetica Neue Light"/>
                <a:sym typeface="Helvetica Neue Light"/>
              </a:rPr>
              <a:t>el </a:t>
            </a:r>
            <a:r>
              <a:rPr b="1" i="0" lang="es" sz="2000" u="none" cap="none" strike="noStrike">
                <a:solidFill>
                  <a:schemeClr val="dk1"/>
                </a:solidFill>
                <a:latin typeface="Helvetica Neue"/>
                <a:ea typeface="Helvetica Neue"/>
                <a:cs typeface="Helvetica Neue"/>
                <a:sym typeface="Helvetica Neue"/>
              </a:rPr>
              <a:t>nombre de la clase</a:t>
            </a:r>
            <a:r>
              <a:rPr b="0" i="0" lang="es" sz="2000" u="none" cap="none" strike="noStrike">
                <a:solidFill>
                  <a:schemeClr val="dk1"/>
                </a:solidFill>
                <a:latin typeface="Helvetica Neue Light"/>
                <a:ea typeface="Helvetica Neue Light"/>
                <a:cs typeface="Helvetica Neue Light"/>
                <a:sym typeface="Helvetica Neue Light"/>
              </a:rPr>
              <a:t> (que has especificado en CSS).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907" name="Google Shape;907;p111"/>
          <p:cNvGraphicFramePr/>
          <p:nvPr/>
        </p:nvGraphicFramePr>
        <p:xfrm>
          <a:off x="1396025" y="3403075"/>
          <a:ext cx="3000000" cy="3000000"/>
        </p:xfrm>
        <a:graphic>
          <a:graphicData uri="http://schemas.openxmlformats.org/drawingml/2006/table">
            <a:tbl>
              <a:tblPr>
                <a:noFill/>
                <a:tableStyleId>{F2C831D2-043E-4942-A4CA-BC7033ED81A3}</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a:t>
                      </a:r>
                      <a:r>
                        <a:rPr lang="es" sz="1800">
                          <a:solidFill>
                            <a:srgbClr val="93C47D"/>
                          </a:solidFill>
                          <a:latin typeface="Consolas"/>
                          <a:ea typeface="Consolas"/>
                          <a:cs typeface="Consolas"/>
                          <a:sym typeface="Consolas"/>
                        </a:rPr>
                        <a:t>r</a:t>
                      </a:r>
                      <a:r>
                        <a:rPr lang="es" sz="1800" u="none" cap="none" strike="noStrike">
                          <a:solidFill>
                            <a:srgbClr val="93C47D"/>
                          </a:solidFill>
                          <a:latin typeface="Consolas"/>
                          <a:ea typeface="Consolas"/>
                          <a:cs typeface="Consolas"/>
                          <a:sym typeface="Consolas"/>
                        </a:rPr>
                        <a:t>edondeados"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13" name="Google Shape;913;p112"/>
          <p:cNvSpPr txBox="1"/>
          <p:nvPr/>
        </p:nvSpPr>
        <p:spPr>
          <a:xfrm>
            <a:off x="1453047" y="198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MÁS DE UNA CLASS</a:t>
            </a:r>
            <a:endParaRPr b="0" i="1" sz="4000" u="none" cap="none" strike="noStrike">
              <a:solidFill>
                <a:srgbClr val="000000"/>
              </a:solidFill>
              <a:latin typeface="Anton"/>
              <a:ea typeface="Anton"/>
              <a:cs typeface="Anton"/>
              <a:sym typeface="Anton"/>
            </a:endParaRPr>
          </a:p>
        </p:txBody>
      </p:sp>
      <p:sp>
        <p:nvSpPr>
          <p:cNvPr id="914" name="Google Shape;914;p112"/>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aplicar </a:t>
            </a:r>
            <a:r>
              <a:rPr b="1" i="0" lang="es" sz="2000" u="none" cap="none" strike="noStrike">
                <a:solidFill>
                  <a:schemeClr val="dk1"/>
                </a:solidFill>
                <a:latin typeface="Helvetica Neue"/>
                <a:ea typeface="Helvetica Neue"/>
                <a:cs typeface="Helvetica Neue"/>
                <a:sym typeface="Helvetica Neue"/>
              </a:rPr>
              <a:t>más de una clase</a:t>
            </a:r>
            <a:r>
              <a:rPr b="0" i="0" lang="es" sz="2000" u="none" cap="none" strike="noStrike">
                <a:solidFill>
                  <a:schemeClr val="dk1"/>
                </a:solidFill>
                <a:latin typeface="Helvetica Neue Light"/>
                <a:ea typeface="Helvetica Neue Light"/>
                <a:cs typeface="Helvetica Neue Light"/>
                <a:sym typeface="Helvetica Neue Light"/>
              </a:rPr>
              <a:t> a cada etiqueta separada por un espacio. De esta manera, podrás tener estilos diferenciados para cada clase.</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915" name="Google Shape;915;p112"/>
          <p:cNvGraphicFramePr/>
          <p:nvPr/>
        </p:nvGraphicFramePr>
        <p:xfrm>
          <a:off x="1396025" y="3403075"/>
          <a:ext cx="3000000" cy="3000000"/>
        </p:xfrm>
        <a:graphic>
          <a:graphicData uri="http://schemas.openxmlformats.org/drawingml/2006/table">
            <a:tbl>
              <a:tblPr>
                <a:noFill/>
                <a:tableStyleId>{F2C831D2-043E-4942-A4CA-BC7033ED81A3}</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a:t>
                      </a:r>
                      <a:r>
                        <a:rPr lang="es" sz="1800">
                          <a:solidFill>
                            <a:srgbClr val="93C47D"/>
                          </a:solidFill>
                          <a:latin typeface="Consolas"/>
                          <a:ea typeface="Consolas"/>
                          <a:cs typeface="Consolas"/>
                          <a:sym typeface="Consolas"/>
                        </a:rPr>
                        <a:t>r</a:t>
                      </a:r>
                      <a:r>
                        <a:rPr lang="es" sz="1800" u="none" cap="none" strike="noStrike">
                          <a:solidFill>
                            <a:srgbClr val="93C47D"/>
                          </a:solidFill>
                          <a:latin typeface="Consolas"/>
                          <a:ea typeface="Consolas"/>
                          <a:cs typeface="Consolas"/>
                          <a:sym typeface="Consolas"/>
                        </a:rPr>
                        <a:t>edondeados img</a:t>
                      </a:r>
                      <a:r>
                        <a:rPr lang="es" sz="1800">
                          <a:solidFill>
                            <a:srgbClr val="93C47D"/>
                          </a:solidFill>
                          <a:latin typeface="Consolas"/>
                          <a:ea typeface="Consolas"/>
                          <a:cs typeface="Consolas"/>
                          <a:sym typeface="Consolas"/>
                        </a:rPr>
                        <a:t>C</a:t>
                      </a:r>
                      <a:r>
                        <a:rPr lang="es" sz="1800" u="none" cap="none" strike="noStrike">
                          <a:solidFill>
                            <a:srgbClr val="93C47D"/>
                          </a:solidFill>
                          <a:latin typeface="Consolas"/>
                          <a:ea typeface="Consolas"/>
                          <a:cs typeface="Consolas"/>
                          <a:sym typeface="Consolas"/>
                        </a:rPr>
                        <a:t>hica"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ATRIBUTO</a:t>
            </a:r>
            <a:r>
              <a:rPr i="1" lang="es" sz="4000">
                <a:latin typeface="Anton"/>
                <a:ea typeface="Anton"/>
                <a:cs typeface="Anton"/>
                <a:sym typeface="Anton"/>
              </a:rPr>
              <a:t> CLASS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Agrega el atributo </a:t>
            </a:r>
            <a:r>
              <a:rPr b="1" i="0" lang="es" sz="2000" u="none" cap="none" strike="noStrike">
                <a:solidFill>
                  <a:srgbClr val="000000"/>
                </a:solidFill>
                <a:latin typeface="Helvetica Neue"/>
                <a:ea typeface="Helvetica Neue"/>
                <a:cs typeface="Helvetica Neue"/>
                <a:sym typeface="Helvetica Neue"/>
              </a:rPr>
              <a:t>class=</a:t>
            </a:r>
            <a:r>
              <a:rPr b="1" lang="es" sz="2000">
                <a:latin typeface="Helvetica Neue"/>
                <a:ea typeface="Helvetica Neue"/>
                <a:cs typeface="Helvetica Neue"/>
                <a:sym typeface="Helvetica Neue"/>
              </a:rPr>
              <a:t>””</a:t>
            </a:r>
            <a:r>
              <a:rPr b="0" i="0" lang="es" sz="2000" u="none" cap="none" strike="noStrike">
                <a:solidFill>
                  <a:srgbClr val="000000"/>
                </a:solidFill>
                <a:latin typeface="Helvetica Neue Light"/>
                <a:ea typeface="Helvetica Neue Light"/>
                <a:cs typeface="Helvetica Neue Light"/>
                <a:sym typeface="Helvetica Neue Light"/>
              </a:rPr>
              <a:t> a </a:t>
            </a:r>
            <a:r>
              <a:rPr lang="es" sz="2000">
                <a:latin typeface="Helvetica Neue Light"/>
                <a:ea typeface="Helvetica Neue Light"/>
                <a:cs typeface="Helvetica Neue Light"/>
                <a:sym typeface="Helvetica Neue Light"/>
              </a:rPr>
              <a:t>las etiquetas HTML</a:t>
            </a:r>
            <a:r>
              <a:rPr b="0" i="0" lang="es" sz="2000" u="none" cap="none" strike="noStrike">
                <a:solidFill>
                  <a:srgbClr val="000000"/>
                </a:solidFill>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921" name="Google Shape;921;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22" name="Google Shape;922;p11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4"/>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928" name="Google Shape;928;p114"/>
          <p:cNvSpPr txBox="1"/>
          <p:nvPr/>
        </p:nvSpPr>
        <p:spPr>
          <a:xfrm>
            <a:off x="938100" y="1590000"/>
            <a:ext cx="7267800" cy="2837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En un </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archivo HTML crea</a:t>
            </a:r>
            <a:r>
              <a:rPr lang="es" sz="2000">
                <a:solidFill>
                  <a:schemeClr val="dk1"/>
                </a:solidFill>
                <a:highlight>
                  <a:schemeClr val="lt1"/>
                </a:highlight>
                <a:latin typeface="Helvetica Neue Light"/>
                <a:ea typeface="Helvetica Neue Light"/>
                <a:cs typeface="Helvetica Neue Light"/>
                <a:sym typeface="Helvetica Neue Light"/>
              </a:rPr>
              <a:t> </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un </a:t>
            </a:r>
            <a:r>
              <a:rPr b="1" i="0" lang="es" sz="2000" u="none" cap="none" strike="noStrike">
                <a:solidFill>
                  <a:schemeClr val="dk1"/>
                </a:solidFill>
                <a:highlight>
                  <a:schemeClr val="lt1"/>
                </a:highlight>
                <a:latin typeface="Helvetica Neue"/>
                <a:ea typeface="Helvetica Neue"/>
                <a:cs typeface="Helvetica Neue"/>
                <a:sym typeface="Helvetica Neue"/>
              </a:rPr>
              <a:t>&lt;div&gt;</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 con un párrafo lleno de texto, y asígnale la clase “desafio”.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Además, crea un archivo </a:t>
            </a:r>
            <a:r>
              <a:rPr b="1" i="0" lang="es" sz="2000" u="none" cap="none" strike="noStrike">
                <a:solidFill>
                  <a:schemeClr val="dk1"/>
                </a:solidFill>
                <a:highlight>
                  <a:schemeClr val="lt1"/>
                </a:highlight>
                <a:latin typeface="Helvetica Neue"/>
                <a:ea typeface="Helvetica Neue"/>
                <a:cs typeface="Helvetica Neue"/>
                <a:sym typeface="Helvetica Neue"/>
              </a:rPr>
              <a:t>CSS externo</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 </a:t>
            </a:r>
            <a:r>
              <a:rPr lang="es" sz="2000">
                <a:solidFill>
                  <a:schemeClr val="dk1"/>
                </a:solidFill>
                <a:highlight>
                  <a:schemeClr val="lt1"/>
                </a:highlight>
                <a:latin typeface="Helvetica Neue Light"/>
                <a:ea typeface="Helvetica Neue Light"/>
                <a:cs typeface="Helvetica Neue Light"/>
                <a:sym typeface="Helvetica Neue Light"/>
              </a:rPr>
              <a:t>y a esa </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misma clase llamada “desafio”</a:t>
            </a:r>
            <a:r>
              <a:rPr lang="es" sz="2000">
                <a:solidFill>
                  <a:schemeClr val="dk1"/>
                </a:solidFill>
                <a:highlight>
                  <a:schemeClr val="lt1"/>
                </a:highlight>
                <a:latin typeface="Helvetica Neue Light"/>
                <a:ea typeface="Helvetica Neue Light"/>
                <a:cs typeface="Helvetica Neue Light"/>
                <a:sym typeface="Helvetica Neue Light"/>
              </a:rPr>
              <a:t> </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asígnale la propiedad </a:t>
            </a:r>
            <a:r>
              <a:rPr b="1" i="0" lang="es" sz="2000" u="none" cap="none" strike="noStrike">
                <a:solidFill>
                  <a:schemeClr val="dk1"/>
                </a:solidFill>
                <a:highlight>
                  <a:schemeClr val="lt1"/>
                </a:highlight>
                <a:latin typeface="Helvetica Neue"/>
                <a:ea typeface="Helvetica Neue"/>
                <a:cs typeface="Helvetica Neue"/>
                <a:sym typeface="Helvetica Neue"/>
              </a:rPr>
              <a:t>color</a:t>
            </a: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 con valor naranja (orange).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Tienes 15 minutos para completar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929" name="Google Shape;929;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30" name="Google Shape;930;p11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p11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ATRIBUTO ID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1" name="Google Shape;941;p116"/>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ID</a:t>
            </a:r>
            <a:endParaRPr b="0" i="1" sz="4000" u="none" cap="none" strike="noStrike">
              <a:solidFill>
                <a:srgbClr val="000000"/>
              </a:solidFill>
              <a:latin typeface="Anton"/>
              <a:ea typeface="Anton"/>
              <a:cs typeface="Anton"/>
              <a:sym typeface="Anton"/>
            </a:endParaRPr>
          </a:p>
        </p:txBody>
      </p:sp>
      <p:sp>
        <p:nvSpPr>
          <p:cNvPr id="942" name="Google Shape;942;p116"/>
          <p:cNvSpPr txBox="1"/>
          <p:nvPr/>
        </p:nvSpPr>
        <p:spPr>
          <a:xfrm>
            <a:off x="407700" y="1395650"/>
            <a:ext cx="8328600" cy="445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Didact Gothic"/>
              <a:buChar char="●"/>
            </a:pPr>
            <a:r>
              <a:rPr b="0" i="0" lang="es" sz="1800" u="none" cap="none" strike="noStrike">
                <a:solidFill>
                  <a:schemeClr val="dk1"/>
                </a:solidFill>
                <a:latin typeface="Helvetica Neue Light"/>
                <a:ea typeface="Helvetica Neue Light"/>
                <a:cs typeface="Helvetica Neue Light"/>
                <a:sym typeface="Helvetica Neue Light"/>
              </a:rPr>
              <a:t>Generalmente se usa para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nombrar porciones de código y sectores</a:t>
            </a:r>
            <a:r>
              <a:rPr b="0" i="0" lang="es" sz="1800" u="none" cap="none" strike="noStrike">
                <a:solidFill>
                  <a:schemeClr val="dk1"/>
                </a:solidFill>
                <a:latin typeface="Helvetica Neue Light"/>
                <a:ea typeface="Helvetica Neue Light"/>
                <a:cs typeface="Helvetica Neue Light"/>
                <a:sym typeface="Helvetica Neue Light"/>
              </a:rPr>
              <a:t>, como por ejemplo cuando quieres nombrar distintas secciones.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Didact Gothic"/>
              <a:buChar char="●"/>
            </a:pPr>
            <a:r>
              <a:rPr b="0" i="0" lang="es" sz="1800" u="none" cap="none" strike="noStrike">
                <a:solidFill>
                  <a:schemeClr val="dk1"/>
                </a:solidFill>
                <a:latin typeface="Helvetica Neue Light"/>
                <a:ea typeface="Helvetica Neue Light"/>
                <a:cs typeface="Helvetica Neue Light"/>
                <a:sym typeface="Helvetica Neue Light"/>
              </a:rPr>
              <a:t>Es posible ponerle ID a cualquier elemento HTML para darle un "nombre". Y así como el ID, todos los elementos también aceptan el atributo class="".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Dicha clase se utiliza cuando quieres aplicar el mismo estilo a más de un elemento, y la búsqueda por etiqueta no sirve para lograrlo. No necesitas escribir varias veces el mismo CSS, ni repetir el ID.</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8" name="Google Shape;948;p117"/>
          <p:cNvSpPr txBox="1"/>
          <p:nvPr/>
        </p:nvSpPr>
        <p:spPr>
          <a:xfrm>
            <a:off x="1453047" y="174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ID DESDE CSS</a:t>
            </a:r>
            <a:endParaRPr b="0" i="1" sz="4000" u="none" cap="none" strike="noStrike">
              <a:solidFill>
                <a:srgbClr val="000000"/>
              </a:solidFill>
              <a:latin typeface="Anton"/>
              <a:ea typeface="Anton"/>
              <a:cs typeface="Anton"/>
              <a:sym typeface="Anton"/>
            </a:endParaRPr>
          </a:p>
        </p:txBody>
      </p:sp>
      <p:graphicFrame>
        <p:nvGraphicFramePr>
          <p:cNvPr id="949" name="Google Shape;949;p117"/>
          <p:cNvGraphicFramePr/>
          <p:nvPr/>
        </p:nvGraphicFramePr>
        <p:xfrm>
          <a:off x="1728775" y="3552575"/>
          <a:ext cx="3000000" cy="3000000"/>
        </p:xfrm>
        <a:graphic>
          <a:graphicData uri="http://schemas.openxmlformats.org/drawingml/2006/table">
            <a:tbl>
              <a:tblPr>
                <a:noFill/>
                <a:tableStyleId>{F2C831D2-043E-4942-A4CA-BC7033ED81A3}</a:tableStyleId>
              </a:tblPr>
              <a:tblGrid>
                <a:gridCol w="568642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#productos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
        <p:nvSpPr>
          <p:cNvPr id="950" name="Google Shape;950;p117"/>
          <p:cNvSpPr txBox="1"/>
          <p:nvPr/>
        </p:nvSpPr>
        <p:spPr>
          <a:xfrm>
            <a:off x="1331000" y="1471525"/>
            <a:ext cx="6796800" cy="1825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Didact Gothic"/>
              <a:ea typeface="Didact Gothic"/>
              <a:cs typeface="Didact Gothic"/>
              <a:sym typeface="Didact Gothic"/>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